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notesSlides/notesSlide2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slideLayouts/slideLayout24.xml" ContentType="application/vnd.openxmlformats-officedocument.presentationml.slideLayout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slideLayouts/slideLayout29.xml" ContentType="application/vnd.openxmlformats-officedocument.presentationml.slideLayout+xml"/>
  <Default Extension="png" ContentType="image/png"/>
  <Override PartName="/ppt/tags/tag170.xml" ContentType="application/vnd.openxmlformats-officedocument.presentationml.tags+xml"/>
  <Override PartName="/ppt/diagrams/drawing3.xml" ContentType="application/vnd.ms-office.drawingml.diagramDrawing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diagrams/quickStyle8.xml" ContentType="application/vnd.openxmlformats-officedocument.drawingml.diagramStyle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tags/tag160.xml" ContentType="application/vnd.openxmlformats-officedocument.presentationml.tags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165.xml" ContentType="application/vnd.openxmlformats-officedocument.presentationml.tag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23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tags/tag122.xml" ContentType="application/vnd.openxmlformats-officedocument.presentationml.tags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diagrams/colors8.xml" ContentType="application/vnd.openxmlformats-officedocument.drawingml.diagramColor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diagrams/quickStyle7.xml" ContentType="application/vnd.openxmlformats-officedocument.drawingml.diagramStyle+xml"/>
  <Override PartName="/ppt/tags/tag141.xml" ContentType="application/vnd.openxmlformats-officedocument.presentationml.tags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slideLayouts/slideLayout25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diagrams/layout2.xml" ContentType="application/vnd.openxmlformats-officedocument.drawingml.diagramLayout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4" r:id="rId1"/>
    <p:sldMasterId id="2147483722" r:id="rId2"/>
  </p:sldMasterIdLst>
  <p:notesMasterIdLst>
    <p:notesMasterId r:id="rId31"/>
  </p:notesMasterIdLst>
  <p:handoutMasterIdLst>
    <p:handoutMasterId r:id="rId32"/>
  </p:handoutMasterIdLst>
  <p:sldIdLst>
    <p:sldId id="758" r:id="rId3"/>
    <p:sldId id="775" r:id="rId4"/>
    <p:sldId id="776" r:id="rId5"/>
    <p:sldId id="760" r:id="rId6"/>
    <p:sldId id="812" r:id="rId7"/>
    <p:sldId id="813" r:id="rId8"/>
    <p:sldId id="772" r:id="rId9"/>
    <p:sldId id="777" r:id="rId10"/>
    <p:sldId id="778" r:id="rId11"/>
    <p:sldId id="779" r:id="rId12"/>
    <p:sldId id="780" r:id="rId13"/>
    <p:sldId id="767" r:id="rId14"/>
    <p:sldId id="768" r:id="rId15"/>
    <p:sldId id="815" r:id="rId16"/>
    <p:sldId id="816" r:id="rId17"/>
    <p:sldId id="817" r:id="rId18"/>
    <p:sldId id="818" r:id="rId19"/>
    <p:sldId id="819" r:id="rId20"/>
    <p:sldId id="820" r:id="rId21"/>
    <p:sldId id="814" r:id="rId22"/>
    <p:sldId id="811" r:id="rId23"/>
    <p:sldId id="821" r:id="rId24"/>
    <p:sldId id="770" r:id="rId25"/>
    <p:sldId id="773" r:id="rId26"/>
    <p:sldId id="810" r:id="rId27"/>
    <p:sldId id="809" r:id="rId28"/>
    <p:sldId id="782" r:id="rId29"/>
    <p:sldId id="781" r:id="rId30"/>
  </p:sldIdLst>
  <p:sldSz cx="10058400" cy="7772400"/>
  <p:notesSz cx="7010400" cy="9296400"/>
  <p:custDataLst>
    <p:tags r:id="rId33"/>
  </p:custDataLst>
  <p:defaultTextStyle>
    <a:defPPr>
      <a:defRPr lang="en-US"/>
    </a:defPPr>
    <a:lvl1pPr marL="0" algn="l" defTabSz="101882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28B"/>
    <a:srgbClr val="F3BE26"/>
    <a:srgbClr val="FFC227"/>
    <a:srgbClr val="FFA451"/>
    <a:srgbClr val="CD2F0F"/>
    <a:srgbClr val="00B0F0"/>
    <a:srgbClr val="E60000"/>
    <a:srgbClr val="F2CACA"/>
    <a:srgbClr val="DC6900"/>
    <a:srgbClr val="CD2F0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D5C30875-5027-47A9-8995-C2BF9F8F2FF4}">
  <a:tblStyle styleId="{D5C30875-5027-47A9-8995-C2BF9F8F2FF4}" styleName="Smart Colour Block">
    <a:wholeTbl>
      <a:tcTxStyle>
        <a:fontRef idx="maj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38100" cmpd="sng">
              <a:solidFill>
                <a:schemeClr val="lt1"/>
              </a:solidFill>
            </a:ln>
          </a:bottom>
        </a:tcBdr>
      </a:tcStyle>
    </a:band1H>
    <a:band2H>
      <a:tcStyle>
        <a:tcBdr>
          <a:bottom>
            <a:ln w="38100" cmpd="sng">
              <a:solidFill>
                <a:schemeClr val="lt1"/>
              </a:solidFill>
            </a:ln>
          </a:bottom>
        </a:tcBdr>
      </a:tcStyle>
    </a:band2H>
    <a:firstCol>
      <a:tcTxStyle b="on">
        <a:fontRef idx="major">
          <a:prstClr val="black"/>
        </a:fontRef>
        <a:schemeClr val="dk1"/>
      </a:tcTxStyle>
      <a:tcStyle>
        <a:tcBdr/>
        <a:fill>
          <a:solidFill>
            <a:schemeClr val="accent1">
              <a:lumMod val="20000"/>
              <a:lumOff val="80000"/>
            </a:schemeClr>
          </a:solidFill>
        </a:fill>
      </a:tcStyle>
    </a:firstCol>
    <a:firstRow>
      <a:tcTxStyle b="on">
        <a:fontRef idx="major">
          <a:prstClr val="black"/>
        </a:fontRef>
        <a:schemeClr val="dk2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noFill/>
        </a:fill>
      </a:tcStyle>
    </a:firstRow>
  </a:tblStyle>
  <a:tblStyle styleId="{74ED0A72-4B8E-423B-AE2F-120ADE3C16FB}" styleName="Smart Table Text">
    <a:wholeTbl>
      <a:tcTxStyle>
        <a:fontRef idx="maj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12700" cmpd="sng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a:bottom>
        </a:tcBdr>
      </a:tcStyle>
    </a:band1H>
    <a:band2H>
      <a:tcStyle>
        <a:tcBdr>
          <a:bottom>
            <a:ln w="12700" cmpd="sng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a:bottom>
        </a:tcBdr>
      </a:tcStyle>
    </a:band2H>
    <a:firstCol>
      <a:tcTxStyle b="on">
        <a:fontRef idx="major">
          <a:prstClr val="black"/>
        </a:fontRef>
        <a:schemeClr val="dk1"/>
      </a:tcTxStyle>
      <a:tcStyle>
        <a:tcBdr/>
        <a:fill>
          <a:noFill/>
        </a:fill>
      </a:tcStyle>
    </a:firstCol>
    <a:lastRow>
      <a:tcTxStyle b="on">
        <a:fontRef idx="major">
          <a:prstClr val="black"/>
        </a:fontRef>
        <a:schemeClr val="dk1"/>
      </a:tcTxStyle>
      <a:tcStyle>
        <a:tcBdr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lastRow>
    <a:firstRow>
      <a:tcTxStyle b="on">
        <a:fontRef idx="major">
          <a:prstClr val="black"/>
        </a:fontRef>
        <a:schemeClr val="dk2"/>
      </a:tcTxStyle>
      <a:tcStyle>
        <a:tcBdr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D360D96-D63B-11DF-A243-F2A3DFD72085}" styleName="Smart Table Figures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12700" cmpd="sng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a:bottom>
        </a:tcBdr>
      </a:tcStyle>
    </a:band1H>
    <a:band2H>
      <a:tcStyle>
        <a:tcBdr>
          <a:bottom>
            <a:ln w="12700" cmpd="sng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a:bottom>
        </a:tcBdr>
      </a:tcStyle>
    </a:band2H>
    <a:firstCol>
      <a:tcTxStyle b="on">
        <a:fontRef idx="minor">
          <a:prstClr val="black"/>
        </a:fontRef>
        <a:schemeClr val="dk1"/>
      </a:tcTxStyle>
      <a:tcStyle>
        <a:tcBdr/>
        <a:fill>
          <a:noFill/>
        </a:fill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lastRow>
    <a:firstRow>
      <a:tcTxStyle b="on">
        <a:fontRef idx="major">
          <a:prstClr val="black"/>
        </a:fontRef>
        <a:schemeClr val="dk2"/>
      </a:tcTxStyle>
      <a:tcStyle>
        <a:tcBdr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1BAE4E-8E61-4555-8164-91CCB0C98032}" styleName="Smart Text List">
    <a:wholeTbl>
      <a:tcTxStyle>
        <a:fontRef idx="maj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>
              <a:noFill/>
            </a:ln>
          </a:bottom>
        </a:tcBdr>
      </a:tcStyle>
    </a:band1H>
    <a:band2H>
      <a:tcStyle>
        <a:tcBdr>
          <a:bottom>
            <a:ln>
              <a:noFill/>
            </a:ln>
          </a:bottom>
        </a:tcBdr>
      </a:tcStyle>
    </a:band2H>
    <a:firstCol>
      <a:tcTxStyle b="on">
        <a:fontRef idx="major">
          <a:prstClr val="black"/>
        </a:fontRef>
        <a:schemeClr val="dk1"/>
      </a:tcTxStyle>
      <a:tcStyle>
        <a:tcBdr/>
        <a:fill>
          <a:noFill/>
        </a:fill>
      </a:tcStyle>
    </a:firstCol>
    <a:lastRow>
      <a:tcTxStyle>
        <a:fontRef idx="major">
          <a:prstClr val="black"/>
        </a:fontRef>
        <a:schemeClr val="dk1"/>
      </a:tcTxStyle>
      <a:tcStyle>
        <a:tcBdr>
          <a:top>
            <a:ln>
              <a:noFill/>
            </a:ln>
          </a:top>
          <a:bottom>
            <a:ln>
              <a:noFill/>
            </a:ln>
          </a:bottom>
        </a:tcBdr>
        <a:fill>
          <a:noFill/>
        </a:fill>
      </a:tcStyle>
    </a:lastRow>
    <a:firstRow>
      <a:tcTxStyle b="on">
        <a:fontRef idx="major">
          <a:prstClr val="black"/>
        </a:fontRef>
        <a:schemeClr val="dk2"/>
      </a:tcTxStyle>
      <a:tcStyle>
        <a:tcBdr>
          <a:top>
            <a:ln>
              <a:noFill/>
            </a:ln>
          </a:top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D073F8-1565-44D7-B386-08B59EADF2EE}" styleName="Smart Basic">
    <a:wholeTbl>
      <a:tcTxStyle>
        <a:fontRef idx="maj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38100" cmpd="sng">
              <a:noFill/>
            </a:ln>
          </a:bottom>
        </a:tcBdr>
      </a:tcStyle>
    </a:band1H>
    <a:band2H>
      <a:tcStyle>
        <a:tcBdr>
          <a:bottom>
            <a:ln w="38100" cmpd="sng">
              <a:noFill/>
            </a:ln>
          </a:bottom>
        </a:tcBdr>
      </a:tcStyle>
    </a:band2H>
    <a:firstCol>
      <a:tcTxStyle b="on">
        <a:fontRef idx="major">
          <a:prstClr val="black"/>
        </a:fontRef>
        <a:schemeClr val="dk1"/>
      </a:tcTxStyle>
      <a:tcStyle>
        <a:tcBdr/>
        <a:fill>
          <a:noFill/>
        </a:fill>
      </a:tcStyle>
    </a:firstCol>
    <a:firstRow>
      <a:tcTxStyle b="on">
        <a:fontRef idx="major">
          <a:prstClr val="black"/>
        </a:fontRef>
        <a:schemeClr val="dk2"/>
      </a:tcTxStyle>
      <a:tcStyle>
        <a:tcBdr>
          <a:bottom>
            <a:ln w="38100" cmpd="sng">
              <a:noFill/>
            </a:ln>
          </a:bottom>
        </a:tcBdr>
        <a:fill>
          <a:noFill/>
        </a:fill>
      </a:tcStyle>
    </a:firstRow>
  </a:tblStyle>
  <a:tblStyle styleId="{582F6C1B-F5DC-4988-9FA3-4B01CB59C5F3}" styleName="Smart Classic">
    <a:wholeTbl>
      <a:tcTxStyle>
        <a:fontRef idx="major">
          <a:prstClr val="black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firstCol>
      <a:tcStyle>
        <a:tcBdr/>
      </a:tcStyle>
    </a:firstCol>
    <a:firstRow>
      <a:tcTxStyle b="on">
        <a:fontRef idx="major">
          <a:prstClr val="black"/>
        </a:fontRef>
        <a:schemeClr val="dk2"/>
      </a:tcTxStyle>
      <a:tcStyle>
        <a:tcBdr/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59" autoAdjust="0"/>
    <p:restoredTop sz="86441" autoAdjust="0"/>
  </p:normalViewPr>
  <p:slideViewPr>
    <p:cSldViewPr snapToObjects="1">
      <p:cViewPr>
        <p:scale>
          <a:sx n="60" d="100"/>
          <a:sy n="60" d="100"/>
        </p:scale>
        <p:origin x="-1092" y="-120"/>
      </p:cViewPr>
      <p:guideLst>
        <p:guide orient="horz" pos="432"/>
        <p:guide orient="horz" pos="4668"/>
        <p:guide orient="horz" pos="4533"/>
        <p:guide orient="horz" pos="4278"/>
        <p:guide orient="horz" pos="624"/>
        <p:guide orient="horz" pos="720"/>
        <p:guide orient="horz" pos="1296"/>
        <p:guide orient="horz" pos="1392"/>
        <p:guide pos="336"/>
        <p:guide pos="6000"/>
        <p:guide pos="1200"/>
        <p:guide pos="1296"/>
        <p:guide pos="2160"/>
        <p:guide pos="2256"/>
        <p:guide pos="3120"/>
        <p:guide pos="3216"/>
      </p:guideLst>
    </p:cSldViewPr>
  </p:slideViewPr>
  <p:outlineViewPr>
    <p:cViewPr>
      <p:scale>
        <a:sx n="33" d="100"/>
        <a:sy n="33" d="100"/>
      </p:scale>
      <p:origin x="246" y="239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3" d="100"/>
          <a:sy n="63" d="100"/>
        </p:scale>
        <p:origin x="-1704" y="-10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image" Target="../media/image8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7BAEAA-C848-4B62-A3D0-BE2CD1D7D5DD}" type="doc">
      <dgm:prSet loTypeId="urn:microsoft.com/office/officeart/2005/8/layout/vList4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829FA2-2477-4590-9B7E-F6C118EA2885}">
      <dgm:prSet phldrT="[Text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Establishment of 25 Economic Zones over 30,000 acres of land with all facilities for work-life balance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endParaRPr lang="en-US" sz="2400" dirty="0">
            <a:solidFill>
              <a:schemeClr val="tx1"/>
            </a:solidFill>
          </a:endParaRPr>
        </a:p>
      </dgm:t>
    </dgm:pt>
    <dgm:pt modelId="{20562358-5308-438F-9F4F-5C26EAB15D1D}" type="parTrans" cxnId="{FD4F218A-1F9F-4722-B646-95DCA093FAEF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B9F6C03B-0B47-44DC-A076-891DDAC0A8F6}" type="sibTrans" cxnId="{FD4F218A-1F9F-4722-B646-95DCA093FAEF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C148E411-01D7-4BDA-90A2-E88B29BA000F}">
      <dgm:prSet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Employment generation for 2 million people</a:t>
          </a:r>
        </a:p>
      </dgm:t>
    </dgm:pt>
    <dgm:pt modelId="{DB422341-016A-4A35-B0D3-E63EA7AA8F52}" type="parTrans" cxnId="{F5BD9A17-100B-467C-A155-D2E54472DF2C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EA40E53E-A28B-45F6-9970-FEF42BA1784A}" type="sibTrans" cxnId="{F5BD9A17-100B-467C-A155-D2E54472DF2C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8550CD8A-18DA-417C-84C1-9D89ED89B08C}">
      <dgm:prSet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Additional exports of USD 5 billion per year</a:t>
          </a:r>
        </a:p>
      </dgm:t>
    </dgm:pt>
    <dgm:pt modelId="{7AC869DF-9A78-483C-AE6E-799899A3BA32}" type="parTrans" cxnId="{7CA55F4C-188A-4724-B8BA-BEB5C508DD88}">
      <dgm:prSet/>
      <dgm:spPr/>
      <dgm:t>
        <a:bodyPr/>
        <a:lstStyle/>
        <a:p>
          <a:endParaRPr lang="en-GB"/>
        </a:p>
      </dgm:t>
    </dgm:pt>
    <dgm:pt modelId="{776E48C5-EF74-4B9A-AF83-F9F93974C60B}" type="sibTrans" cxnId="{7CA55F4C-188A-4724-B8BA-BEB5C508DD88}">
      <dgm:prSet/>
      <dgm:spPr/>
      <dgm:t>
        <a:bodyPr/>
        <a:lstStyle/>
        <a:p>
          <a:endParaRPr lang="en-GB"/>
        </a:p>
      </dgm:t>
    </dgm:pt>
    <dgm:pt modelId="{50310F2A-4B93-4203-8A06-5A3DF51E54B3}" type="pres">
      <dgm:prSet presAssocID="{C47BAEAA-C848-4B62-A3D0-BE2CD1D7D5D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B52A70-37B3-4521-B5E8-03A2C7C7A6E2}" type="pres">
      <dgm:prSet presAssocID="{95829FA2-2477-4590-9B7E-F6C118EA2885}" presName="comp" presStyleCnt="0"/>
      <dgm:spPr/>
    </dgm:pt>
    <dgm:pt modelId="{1944DD01-28CE-4DD7-9F42-37C5235BEBD8}" type="pres">
      <dgm:prSet presAssocID="{95829FA2-2477-4590-9B7E-F6C118EA2885}" presName="box" presStyleLbl="node1" presStyleIdx="0" presStyleCnt="3" custLinFactNeighborY="-7869"/>
      <dgm:spPr/>
      <dgm:t>
        <a:bodyPr/>
        <a:lstStyle/>
        <a:p>
          <a:endParaRPr lang="en-US"/>
        </a:p>
      </dgm:t>
    </dgm:pt>
    <dgm:pt modelId="{9576C327-B78D-479F-91DE-B60C185E34D6}" type="pres">
      <dgm:prSet presAssocID="{95829FA2-2477-4590-9B7E-F6C118EA2885}" presName="img" presStyleLbl="fgImgPlace1" presStyleIdx="0" presStyleCnt="3" custScaleX="37415" custScaleY="78145" custLinFactNeighborX="-4314" custLinFactNeighborY="-732"/>
      <dgm:spPr>
        <a:prstGeom prst="ellipse">
          <a:avLst/>
        </a:prstGeom>
        <a:solidFill>
          <a:schemeClr val="tx2"/>
        </a:solidFill>
      </dgm:spPr>
      <dgm:t>
        <a:bodyPr/>
        <a:lstStyle/>
        <a:p>
          <a:endParaRPr lang="en-US"/>
        </a:p>
      </dgm:t>
    </dgm:pt>
    <dgm:pt modelId="{3E1DB591-B0F7-425E-9F15-B4D12D33513F}" type="pres">
      <dgm:prSet presAssocID="{95829FA2-2477-4590-9B7E-F6C118EA288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69C542-141B-4324-B434-D033BF5CE2BF}" type="pres">
      <dgm:prSet presAssocID="{B9F6C03B-0B47-44DC-A076-891DDAC0A8F6}" presName="spacer" presStyleCnt="0"/>
      <dgm:spPr/>
    </dgm:pt>
    <dgm:pt modelId="{66DECAAE-1C56-4279-AB97-E91E0E396EB9}" type="pres">
      <dgm:prSet presAssocID="{C148E411-01D7-4BDA-90A2-E88B29BA000F}" presName="comp" presStyleCnt="0"/>
      <dgm:spPr/>
    </dgm:pt>
    <dgm:pt modelId="{A69FC9D9-A2ED-4470-95A5-12825FCB0168}" type="pres">
      <dgm:prSet presAssocID="{C148E411-01D7-4BDA-90A2-E88B29BA000F}" presName="box" presStyleLbl="node1" presStyleIdx="1" presStyleCnt="3" custLinFactNeighborX="1500" custLinFactNeighborY="2787"/>
      <dgm:spPr/>
      <dgm:t>
        <a:bodyPr/>
        <a:lstStyle/>
        <a:p>
          <a:endParaRPr lang="en-US"/>
        </a:p>
      </dgm:t>
    </dgm:pt>
    <dgm:pt modelId="{2241E94C-255C-4324-B756-2DECC06EED27}" type="pres">
      <dgm:prSet presAssocID="{C148E411-01D7-4BDA-90A2-E88B29BA000F}" presName="img" presStyleLbl="fgImgPlace1" presStyleIdx="1" presStyleCnt="3" custScaleX="44279" custScaleY="98361" custLinFactNeighborX="-4546"/>
      <dgm:spPr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BC6A6E48-70CD-46E0-84E8-4CCC06BC4BBE}" type="pres">
      <dgm:prSet presAssocID="{C148E411-01D7-4BDA-90A2-E88B29BA000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241068-0FBD-4560-8901-2F8644672999}" type="pres">
      <dgm:prSet presAssocID="{EA40E53E-A28B-45F6-9970-FEF42BA1784A}" presName="spacer" presStyleCnt="0"/>
      <dgm:spPr/>
    </dgm:pt>
    <dgm:pt modelId="{ACD2D693-7E63-409C-8469-CA7DBE0BFF16}" type="pres">
      <dgm:prSet presAssocID="{8550CD8A-18DA-417C-84C1-9D89ED89B08C}" presName="comp" presStyleCnt="0"/>
      <dgm:spPr/>
    </dgm:pt>
    <dgm:pt modelId="{9D7A585E-AC59-4E0B-AB9D-10CBD17C1FC2}" type="pres">
      <dgm:prSet presAssocID="{8550CD8A-18DA-417C-84C1-9D89ED89B08C}" presName="box" presStyleLbl="node1" presStyleIdx="2" presStyleCnt="3"/>
      <dgm:spPr/>
      <dgm:t>
        <a:bodyPr/>
        <a:lstStyle/>
        <a:p>
          <a:endParaRPr lang="en-GB"/>
        </a:p>
      </dgm:t>
    </dgm:pt>
    <dgm:pt modelId="{9B77A42A-0018-454D-ABC6-1C1C69FEC443}" type="pres">
      <dgm:prSet presAssocID="{8550CD8A-18DA-417C-84C1-9D89ED89B08C}" presName="img" presStyleLbl="fgImgPlace1" presStyleIdx="2" presStyleCnt="3" custScaleX="44280" custScaleY="7909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CBFC288B-0064-4FF5-A3A9-7188099B02C8}" type="pres">
      <dgm:prSet presAssocID="{8550CD8A-18DA-417C-84C1-9D89ED89B08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BEBA022-3A83-4437-ACE0-0EDC105FFDE6}" type="presOf" srcId="{95829FA2-2477-4590-9B7E-F6C118EA2885}" destId="{3E1DB591-B0F7-425E-9F15-B4D12D33513F}" srcOrd="1" destOrd="0" presId="urn:microsoft.com/office/officeart/2005/8/layout/vList4#3"/>
    <dgm:cxn modelId="{A5F293C4-3B9C-411F-B2CE-4B2C13B813DD}" type="presOf" srcId="{95829FA2-2477-4590-9B7E-F6C118EA2885}" destId="{1944DD01-28CE-4DD7-9F42-37C5235BEBD8}" srcOrd="0" destOrd="0" presId="urn:microsoft.com/office/officeart/2005/8/layout/vList4#3"/>
    <dgm:cxn modelId="{FD4F218A-1F9F-4722-B646-95DCA093FAEF}" srcId="{C47BAEAA-C848-4B62-A3D0-BE2CD1D7D5DD}" destId="{95829FA2-2477-4590-9B7E-F6C118EA2885}" srcOrd="0" destOrd="0" parTransId="{20562358-5308-438F-9F4F-5C26EAB15D1D}" sibTransId="{B9F6C03B-0B47-44DC-A076-891DDAC0A8F6}"/>
    <dgm:cxn modelId="{6F6E5ABB-EAD1-4CD9-B656-3F6ECA41AA62}" type="presOf" srcId="{8550CD8A-18DA-417C-84C1-9D89ED89B08C}" destId="{CBFC288B-0064-4FF5-A3A9-7188099B02C8}" srcOrd="1" destOrd="0" presId="urn:microsoft.com/office/officeart/2005/8/layout/vList4#3"/>
    <dgm:cxn modelId="{6E54E08D-F0E3-41D8-B929-CBCF8E61243F}" type="presOf" srcId="{C148E411-01D7-4BDA-90A2-E88B29BA000F}" destId="{A69FC9D9-A2ED-4470-95A5-12825FCB0168}" srcOrd="0" destOrd="0" presId="urn:microsoft.com/office/officeart/2005/8/layout/vList4#3"/>
    <dgm:cxn modelId="{C1141CC4-F28D-4AB2-AEF1-B7DAE4D0E49D}" type="presOf" srcId="{8550CD8A-18DA-417C-84C1-9D89ED89B08C}" destId="{9D7A585E-AC59-4E0B-AB9D-10CBD17C1FC2}" srcOrd="0" destOrd="0" presId="urn:microsoft.com/office/officeart/2005/8/layout/vList4#3"/>
    <dgm:cxn modelId="{F5BD9A17-100B-467C-A155-D2E54472DF2C}" srcId="{C47BAEAA-C848-4B62-A3D0-BE2CD1D7D5DD}" destId="{C148E411-01D7-4BDA-90A2-E88B29BA000F}" srcOrd="1" destOrd="0" parTransId="{DB422341-016A-4A35-B0D3-E63EA7AA8F52}" sibTransId="{EA40E53E-A28B-45F6-9970-FEF42BA1784A}"/>
    <dgm:cxn modelId="{CE648002-EF2C-436B-A142-880A289B7D98}" type="presOf" srcId="{C47BAEAA-C848-4B62-A3D0-BE2CD1D7D5DD}" destId="{50310F2A-4B93-4203-8A06-5A3DF51E54B3}" srcOrd="0" destOrd="0" presId="urn:microsoft.com/office/officeart/2005/8/layout/vList4#3"/>
    <dgm:cxn modelId="{7CA55F4C-188A-4724-B8BA-BEB5C508DD88}" srcId="{C47BAEAA-C848-4B62-A3D0-BE2CD1D7D5DD}" destId="{8550CD8A-18DA-417C-84C1-9D89ED89B08C}" srcOrd="2" destOrd="0" parTransId="{7AC869DF-9A78-483C-AE6E-799899A3BA32}" sibTransId="{776E48C5-EF74-4B9A-AF83-F9F93974C60B}"/>
    <dgm:cxn modelId="{13FABB66-1BD4-43A3-8047-C1E5DF1180D0}" type="presOf" srcId="{C148E411-01D7-4BDA-90A2-E88B29BA000F}" destId="{BC6A6E48-70CD-46E0-84E8-4CCC06BC4BBE}" srcOrd="1" destOrd="0" presId="urn:microsoft.com/office/officeart/2005/8/layout/vList4#3"/>
    <dgm:cxn modelId="{4EB8D294-EF29-4CC9-AD71-6D91887B80F9}" type="presParOf" srcId="{50310F2A-4B93-4203-8A06-5A3DF51E54B3}" destId="{2DB52A70-37B3-4521-B5E8-03A2C7C7A6E2}" srcOrd="0" destOrd="0" presId="urn:microsoft.com/office/officeart/2005/8/layout/vList4#3"/>
    <dgm:cxn modelId="{EC5EB792-F829-496B-BC66-6ED65AC0F092}" type="presParOf" srcId="{2DB52A70-37B3-4521-B5E8-03A2C7C7A6E2}" destId="{1944DD01-28CE-4DD7-9F42-37C5235BEBD8}" srcOrd="0" destOrd="0" presId="urn:microsoft.com/office/officeart/2005/8/layout/vList4#3"/>
    <dgm:cxn modelId="{AC823E7F-319C-4B2B-B86E-B89BC36CC2D8}" type="presParOf" srcId="{2DB52A70-37B3-4521-B5E8-03A2C7C7A6E2}" destId="{9576C327-B78D-479F-91DE-B60C185E34D6}" srcOrd="1" destOrd="0" presId="urn:microsoft.com/office/officeart/2005/8/layout/vList4#3"/>
    <dgm:cxn modelId="{9550C39E-CD4D-4CB1-8CAB-9F97F8E69604}" type="presParOf" srcId="{2DB52A70-37B3-4521-B5E8-03A2C7C7A6E2}" destId="{3E1DB591-B0F7-425E-9F15-B4D12D33513F}" srcOrd="2" destOrd="0" presId="urn:microsoft.com/office/officeart/2005/8/layout/vList4#3"/>
    <dgm:cxn modelId="{CAC0444F-9421-4633-9731-64F90876D881}" type="presParOf" srcId="{50310F2A-4B93-4203-8A06-5A3DF51E54B3}" destId="{1869C542-141B-4324-B434-D033BF5CE2BF}" srcOrd="1" destOrd="0" presId="urn:microsoft.com/office/officeart/2005/8/layout/vList4#3"/>
    <dgm:cxn modelId="{A22D0FEA-7AF4-4D73-BF0C-9B718FB801F1}" type="presParOf" srcId="{50310F2A-4B93-4203-8A06-5A3DF51E54B3}" destId="{66DECAAE-1C56-4279-AB97-E91E0E396EB9}" srcOrd="2" destOrd="0" presId="urn:microsoft.com/office/officeart/2005/8/layout/vList4#3"/>
    <dgm:cxn modelId="{E908AF77-FC95-41EA-B98D-3EED697D3464}" type="presParOf" srcId="{66DECAAE-1C56-4279-AB97-E91E0E396EB9}" destId="{A69FC9D9-A2ED-4470-95A5-12825FCB0168}" srcOrd="0" destOrd="0" presId="urn:microsoft.com/office/officeart/2005/8/layout/vList4#3"/>
    <dgm:cxn modelId="{A11F448E-E681-44E7-B69D-39F68367E6E8}" type="presParOf" srcId="{66DECAAE-1C56-4279-AB97-E91E0E396EB9}" destId="{2241E94C-255C-4324-B756-2DECC06EED27}" srcOrd="1" destOrd="0" presId="urn:microsoft.com/office/officeart/2005/8/layout/vList4#3"/>
    <dgm:cxn modelId="{6FBFF173-C893-4828-9539-D6E942BAB643}" type="presParOf" srcId="{66DECAAE-1C56-4279-AB97-E91E0E396EB9}" destId="{BC6A6E48-70CD-46E0-84E8-4CCC06BC4BBE}" srcOrd="2" destOrd="0" presId="urn:microsoft.com/office/officeart/2005/8/layout/vList4#3"/>
    <dgm:cxn modelId="{2F0E845F-A556-41D4-B9CD-65C3C8750C8C}" type="presParOf" srcId="{50310F2A-4B93-4203-8A06-5A3DF51E54B3}" destId="{70241068-0FBD-4560-8901-2F8644672999}" srcOrd="3" destOrd="0" presId="urn:microsoft.com/office/officeart/2005/8/layout/vList4#3"/>
    <dgm:cxn modelId="{FE830231-511B-44CF-AE4B-2108E71B8317}" type="presParOf" srcId="{50310F2A-4B93-4203-8A06-5A3DF51E54B3}" destId="{ACD2D693-7E63-409C-8469-CA7DBE0BFF16}" srcOrd="4" destOrd="0" presId="urn:microsoft.com/office/officeart/2005/8/layout/vList4#3"/>
    <dgm:cxn modelId="{0CD110CA-FBEE-4281-B341-DDD7C8627466}" type="presParOf" srcId="{ACD2D693-7E63-409C-8469-CA7DBE0BFF16}" destId="{9D7A585E-AC59-4E0B-AB9D-10CBD17C1FC2}" srcOrd="0" destOrd="0" presId="urn:microsoft.com/office/officeart/2005/8/layout/vList4#3"/>
    <dgm:cxn modelId="{9183E934-317E-4EC7-9D6A-C00701DF4CCB}" type="presParOf" srcId="{ACD2D693-7E63-409C-8469-CA7DBE0BFF16}" destId="{9B77A42A-0018-454D-ABC6-1C1C69FEC443}" srcOrd="1" destOrd="0" presId="urn:microsoft.com/office/officeart/2005/8/layout/vList4#3"/>
    <dgm:cxn modelId="{66F7820A-0FD4-49A9-A63E-32D390E1CC71}" type="presParOf" srcId="{ACD2D693-7E63-409C-8469-CA7DBE0BFF16}" destId="{CBFC288B-0064-4FF5-A3A9-7188099B02C8}" srcOrd="2" destOrd="0" presId="urn:microsoft.com/office/officeart/2005/8/layout/vList4#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5FC99F-DBAD-4CC3-8346-7213DD1445C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A353CB-C754-4F65-866B-81214EA7C523}">
      <dgm:prSet phldrT="[Text]" custT="1"/>
      <dgm:spPr/>
      <dgm:t>
        <a:bodyPr/>
        <a:lstStyle/>
        <a:p>
          <a:r>
            <a:rPr lang="en-US" sz="2000" dirty="0" smtClean="0"/>
            <a:t>Proposed area</a:t>
          </a:r>
          <a:endParaRPr lang="en-US" sz="2000" dirty="0"/>
        </a:p>
      </dgm:t>
    </dgm:pt>
    <dgm:pt modelId="{83F74172-9E05-4370-A5DE-2971034D4771}" type="parTrans" cxnId="{49ABA0B5-2FEA-44FB-8915-0D05C35F1F45}">
      <dgm:prSet/>
      <dgm:spPr/>
      <dgm:t>
        <a:bodyPr/>
        <a:lstStyle/>
        <a:p>
          <a:endParaRPr lang="en-US" sz="2000"/>
        </a:p>
      </dgm:t>
    </dgm:pt>
    <dgm:pt modelId="{E4D12F9F-3F4E-45AB-9126-F994F65980CA}" type="sibTrans" cxnId="{49ABA0B5-2FEA-44FB-8915-0D05C35F1F45}">
      <dgm:prSet/>
      <dgm:spPr/>
      <dgm:t>
        <a:bodyPr/>
        <a:lstStyle/>
        <a:p>
          <a:endParaRPr lang="en-US" sz="2000"/>
        </a:p>
      </dgm:t>
    </dgm:pt>
    <dgm:pt modelId="{F1D52C15-D46E-44F9-A4E9-A3A22315D2E5}">
      <dgm:prSet phldrT="[Text]" custT="1"/>
      <dgm:spPr/>
      <dgm:t>
        <a:bodyPr/>
        <a:lstStyle/>
        <a:p>
          <a:r>
            <a:rPr lang="en-IN" sz="2000" dirty="0" smtClean="0"/>
            <a:t>550 acre</a:t>
          </a:r>
          <a:endParaRPr lang="en-US" sz="2000" dirty="0"/>
        </a:p>
      </dgm:t>
    </dgm:pt>
    <dgm:pt modelId="{8F74172E-CBD1-4C47-BDBB-BFD3F9EEFCC5}" type="parTrans" cxnId="{3AAACF8F-3DAD-4B52-B6ED-2A2D2018950A}">
      <dgm:prSet/>
      <dgm:spPr/>
      <dgm:t>
        <a:bodyPr/>
        <a:lstStyle/>
        <a:p>
          <a:endParaRPr lang="en-US" sz="2000"/>
        </a:p>
      </dgm:t>
    </dgm:pt>
    <dgm:pt modelId="{80D43EB7-EF79-410B-8894-985495BF207C}" type="sibTrans" cxnId="{3AAACF8F-3DAD-4B52-B6ED-2A2D2018950A}">
      <dgm:prSet/>
      <dgm:spPr/>
      <dgm:t>
        <a:bodyPr/>
        <a:lstStyle/>
        <a:p>
          <a:endParaRPr lang="en-US" sz="2000"/>
        </a:p>
      </dgm:t>
    </dgm:pt>
    <dgm:pt modelId="{097FF3A0-699A-4F14-870E-A59608CB877C}">
      <dgm:prSet phldrT="[Text]" custT="1"/>
      <dgm:spPr/>
      <dgm:t>
        <a:bodyPr/>
        <a:lstStyle/>
        <a:p>
          <a:r>
            <a:rPr lang="en-US" sz="2000" dirty="0" smtClean="0"/>
            <a:t>Developer  appointment </a:t>
          </a:r>
          <a:endParaRPr lang="en-US" sz="2000" dirty="0"/>
        </a:p>
      </dgm:t>
    </dgm:pt>
    <dgm:pt modelId="{A0614322-7BA3-4D51-994F-32EA80F4FCFF}" type="parTrans" cxnId="{BA02B695-02C8-4E41-A45F-62208F43BAC0}">
      <dgm:prSet/>
      <dgm:spPr/>
      <dgm:t>
        <a:bodyPr/>
        <a:lstStyle/>
        <a:p>
          <a:endParaRPr lang="en-US" sz="2000"/>
        </a:p>
      </dgm:t>
    </dgm:pt>
    <dgm:pt modelId="{A81FC8B9-A66E-4DB0-B8E6-E00212490CDB}" type="sibTrans" cxnId="{BA02B695-02C8-4E41-A45F-62208F43BAC0}">
      <dgm:prSet/>
      <dgm:spPr/>
      <dgm:t>
        <a:bodyPr/>
        <a:lstStyle/>
        <a:p>
          <a:endParaRPr lang="en-US" sz="2000"/>
        </a:p>
      </dgm:t>
    </dgm:pt>
    <dgm:pt modelId="{E0BABA56-2E4A-4080-A02A-EB4081B8DB17}">
      <dgm:prSet phldrT="[Text]" custT="1"/>
      <dgm:spPr/>
      <dgm:t>
        <a:bodyPr/>
        <a:lstStyle/>
        <a:p>
          <a:r>
            <a:rPr lang="en-US" sz="1800" dirty="0" smtClean="0"/>
            <a:t>6.5 km approach road </a:t>
          </a:r>
          <a:endParaRPr lang="en-US" sz="1800" dirty="0"/>
        </a:p>
      </dgm:t>
    </dgm:pt>
    <dgm:pt modelId="{D6ACE832-28BB-4F68-87D3-1BC926B76F4D}" type="parTrans" cxnId="{99FD7637-9029-494C-922E-A6D24F10C3BC}">
      <dgm:prSet/>
      <dgm:spPr/>
      <dgm:t>
        <a:bodyPr/>
        <a:lstStyle/>
        <a:p>
          <a:endParaRPr lang="en-US" sz="2000"/>
        </a:p>
      </dgm:t>
    </dgm:pt>
    <dgm:pt modelId="{BDB04710-032B-4611-BD36-AFCBBDEC0366}" type="sibTrans" cxnId="{99FD7637-9029-494C-922E-A6D24F10C3BC}">
      <dgm:prSet/>
      <dgm:spPr/>
      <dgm:t>
        <a:bodyPr/>
        <a:lstStyle/>
        <a:p>
          <a:endParaRPr lang="en-US" sz="2000"/>
        </a:p>
      </dgm:t>
    </dgm:pt>
    <dgm:pt modelId="{24409C49-04BB-45AF-A27B-7DF004E35B96}">
      <dgm:prSet phldrT="[Text]" custT="1"/>
      <dgm:spPr/>
      <dgm:t>
        <a:bodyPr/>
        <a:lstStyle/>
        <a:p>
          <a:r>
            <a:rPr lang="en-IN" sz="2000" dirty="0" smtClean="0"/>
            <a:t>Employment Creation </a:t>
          </a:r>
          <a:endParaRPr lang="en-US" sz="2000" dirty="0"/>
        </a:p>
      </dgm:t>
    </dgm:pt>
    <dgm:pt modelId="{DF2D1B9A-3AA6-46A3-988B-1551053E3161}" type="parTrans" cxnId="{8AAB3C30-0B2A-4DB2-B9FE-D29E32268D72}">
      <dgm:prSet/>
      <dgm:spPr/>
      <dgm:t>
        <a:bodyPr/>
        <a:lstStyle/>
        <a:p>
          <a:endParaRPr lang="en-US" sz="2000"/>
        </a:p>
      </dgm:t>
    </dgm:pt>
    <dgm:pt modelId="{1D370296-97CA-4788-BB3D-C7121047B4E7}" type="sibTrans" cxnId="{8AAB3C30-0B2A-4DB2-B9FE-D29E32268D72}">
      <dgm:prSet/>
      <dgm:spPr/>
      <dgm:t>
        <a:bodyPr/>
        <a:lstStyle/>
        <a:p>
          <a:endParaRPr lang="en-US" sz="2000"/>
        </a:p>
      </dgm:t>
    </dgm:pt>
    <dgm:pt modelId="{642B77A5-35AD-47EF-8AD3-DF81C7FD769A}">
      <dgm:prSet phldrT="[Text]" custT="1"/>
      <dgm:spPr/>
      <dgm:t>
        <a:bodyPr/>
        <a:lstStyle/>
        <a:p>
          <a:r>
            <a:rPr lang="en-US" sz="2000" dirty="0" smtClean="0"/>
            <a:t>~1,00,000 workers</a:t>
          </a:r>
          <a:endParaRPr lang="en-US" sz="2000" dirty="0"/>
        </a:p>
      </dgm:t>
    </dgm:pt>
    <dgm:pt modelId="{E9B7A075-3A8C-4A6A-9772-DC812C839C14}" type="parTrans" cxnId="{79CD7156-E94B-4F84-96C8-0CA06E6B836E}">
      <dgm:prSet/>
      <dgm:spPr/>
      <dgm:t>
        <a:bodyPr/>
        <a:lstStyle/>
        <a:p>
          <a:endParaRPr lang="en-US" sz="2000"/>
        </a:p>
      </dgm:t>
    </dgm:pt>
    <dgm:pt modelId="{66E168EE-1705-488E-AE64-F0F5656CB74D}" type="sibTrans" cxnId="{79CD7156-E94B-4F84-96C8-0CA06E6B836E}">
      <dgm:prSet/>
      <dgm:spPr/>
      <dgm:t>
        <a:bodyPr/>
        <a:lstStyle/>
        <a:p>
          <a:endParaRPr lang="en-US" sz="2000"/>
        </a:p>
      </dgm:t>
    </dgm:pt>
    <dgm:pt modelId="{0DA4327F-75E3-4F49-BAD3-28F9226AB2F0}">
      <dgm:prSet phldrT="[Text]" custT="1"/>
      <dgm:spPr/>
      <dgm:t>
        <a:bodyPr/>
        <a:lstStyle/>
        <a:p>
          <a:r>
            <a:rPr lang="en-US" sz="1800" b="0" dirty="0" smtClean="0"/>
            <a:t>The selection of developer for </a:t>
          </a:r>
          <a:r>
            <a:rPr lang="en-US" sz="1800" b="0" dirty="0" err="1" smtClean="0"/>
            <a:t>Mirsarai</a:t>
          </a:r>
          <a:r>
            <a:rPr lang="en-US" sz="1800" b="0" dirty="0" smtClean="0"/>
            <a:t> EZ (1</a:t>
          </a:r>
          <a:r>
            <a:rPr lang="en-US" sz="1800" b="0" baseline="30000" dirty="0" smtClean="0"/>
            <a:t>st</a:t>
          </a:r>
          <a:r>
            <a:rPr lang="en-US" sz="1800" b="0" dirty="0" smtClean="0"/>
            <a:t> Phase) is almost complete. </a:t>
          </a:r>
          <a:endParaRPr lang="en-US" sz="1800" b="0" dirty="0"/>
        </a:p>
      </dgm:t>
    </dgm:pt>
    <dgm:pt modelId="{C39808B3-5EAB-478E-9386-B52427CA22E4}" type="parTrans" cxnId="{53214070-47CD-4073-A98C-EBDEF828817F}">
      <dgm:prSet/>
      <dgm:spPr/>
      <dgm:t>
        <a:bodyPr/>
        <a:lstStyle/>
        <a:p>
          <a:endParaRPr lang="en-US" sz="1400"/>
        </a:p>
      </dgm:t>
    </dgm:pt>
    <dgm:pt modelId="{8F80FE85-6805-4C05-966C-67F1F2F83B60}" type="sibTrans" cxnId="{53214070-47CD-4073-A98C-EBDEF828817F}">
      <dgm:prSet/>
      <dgm:spPr/>
      <dgm:t>
        <a:bodyPr/>
        <a:lstStyle/>
        <a:p>
          <a:endParaRPr lang="en-US" sz="1400"/>
        </a:p>
      </dgm:t>
    </dgm:pt>
    <dgm:pt modelId="{CF7B0291-FD7C-45D0-A0CC-304952697993}">
      <dgm:prSet phldrT="[Text]" custT="1"/>
      <dgm:spPr/>
      <dgm:t>
        <a:bodyPr/>
        <a:lstStyle/>
        <a:p>
          <a:r>
            <a:rPr lang="en-US" sz="2000" dirty="0" smtClean="0"/>
            <a:t>Current Development </a:t>
          </a:r>
        </a:p>
      </dgm:t>
    </dgm:pt>
    <dgm:pt modelId="{FA3D504D-4A74-4E6A-B750-1FC613640EE3}" type="parTrans" cxnId="{29267061-E7E7-4101-95B8-1721334E955C}">
      <dgm:prSet/>
      <dgm:spPr/>
      <dgm:t>
        <a:bodyPr/>
        <a:lstStyle/>
        <a:p>
          <a:endParaRPr lang="en-US" sz="1400"/>
        </a:p>
      </dgm:t>
    </dgm:pt>
    <dgm:pt modelId="{50FF9653-EDF3-43FC-8129-E5058CE93513}" type="sibTrans" cxnId="{29267061-E7E7-4101-95B8-1721334E955C}">
      <dgm:prSet/>
      <dgm:spPr/>
      <dgm:t>
        <a:bodyPr/>
        <a:lstStyle/>
        <a:p>
          <a:endParaRPr lang="en-US" sz="1400"/>
        </a:p>
      </dgm:t>
    </dgm:pt>
    <dgm:pt modelId="{2099B14E-49B7-40DF-A89B-016A4ABB59C4}">
      <dgm:prSet custT="1"/>
      <dgm:spPr/>
      <dgm:t>
        <a:bodyPr/>
        <a:lstStyle/>
        <a:p>
          <a:r>
            <a:rPr lang="en-US" sz="1800" dirty="0" smtClean="0"/>
            <a:t>Land development </a:t>
          </a:r>
          <a:endParaRPr lang="en-US" sz="1800" dirty="0"/>
        </a:p>
      </dgm:t>
    </dgm:pt>
    <dgm:pt modelId="{1B99D782-C483-4F16-A57A-215DBCF336AD}" type="parTrans" cxnId="{4A5F8689-E2EC-430F-A654-8CF297B3B016}">
      <dgm:prSet/>
      <dgm:spPr/>
      <dgm:t>
        <a:bodyPr/>
        <a:lstStyle/>
        <a:p>
          <a:endParaRPr lang="en-US"/>
        </a:p>
      </dgm:t>
    </dgm:pt>
    <dgm:pt modelId="{CCE1ED9F-53E3-4D01-B6F4-7A113DEF5D66}" type="sibTrans" cxnId="{4A5F8689-E2EC-430F-A654-8CF297B3B016}">
      <dgm:prSet/>
      <dgm:spPr/>
      <dgm:t>
        <a:bodyPr/>
        <a:lstStyle/>
        <a:p>
          <a:endParaRPr lang="en-US"/>
        </a:p>
      </dgm:t>
    </dgm:pt>
    <dgm:pt modelId="{BCA975AF-148D-4BED-9141-AF3DE6F1F86D}">
      <dgm:prSet custT="1"/>
      <dgm:spPr/>
      <dgm:t>
        <a:bodyPr/>
        <a:lstStyle/>
        <a:p>
          <a:r>
            <a:rPr lang="en-US" sz="1800" dirty="0" smtClean="0"/>
            <a:t>Electricity connection </a:t>
          </a:r>
          <a:endParaRPr lang="en-US" sz="1800" dirty="0"/>
        </a:p>
      </dgm:t>
    </dgm:pt>
    <dgm:pt modelId="{FAC028E0-EEC5-4C63-A7B2-FB806D42EA72}" type="parTrans" cxnId="{E489A6A4-5DAA-42AA-890F-0AD70773EE5F}">
      <dgm:prSet/>
      <dgm:spPr/>
      <dgm:t>
        <a:bodyPr/>
        <a:lstStyle/>
        <a:p>
          <a:endParaRPr lang="en-US"/>
        </a:p>
      </dgm:t>
    </dgm:pt>
    <dgm:pt modelId="{B29B7648-A0C0-4E64-AF6C-BD2AAAB283B8}" type="sibTrans" cxnId="{E489A6A4-5DAA-42AA-890F-0AD70773EE5F}">
      <dgm:prSet/>
      <dgm:spPr/>
      <dgm:t>
        <a:bodyPr/>
        <a:lstStyle/>
        <a:p>
          <a:endParaRPr lang="en-US"/>
        </a:p>
      </dgm:t>
    </dgm:pt>
    <dgm:pt modelId="{FF0D89DE-9D50-4286-851E-41B5276D23A7}">
      <dgm:prSet custT="1"/>
      <dgm:spPr/>
      <dgm:t>
        <a:bodyPr/>
        <a:lstStyle/>
        <a:p>
          <a:r>
            <a:rPr lang="en-US" sz="1800" dirty="0" smtClean="0"/>
            <a:t>Embankment construction</a:t>
          </a:r>
          <a:endParaRPr lang="en-US" sz="1800" dirty="0"/>
        </a:p>
      </dgm:t>
    </dgm:pt>
    <dgm:pt modelId="{03FB2FA8-BBBA-4B3F-9636-98AF3C3AECBF}" type="parTrans" cxnId="{5781F39B-620C-41E7-AC72-2B916E137340}">
      <dgm:prSet/>
      <dgm:spPr/>
      <dgm:t>
        <a:bodyPr/>
        <a:lstStyle/>
        <a:p>
          <a:endParaRPr lang="en-US"/>
        </a:p>
      </dgm:t>
    </dgm:pt>
    <dgm:pt modelId="{C7AD1B6A-16D4-446B-9EA5-839EB7482415}" type="sibTrans" cxnId="{5781F39B-620C-41E7-AC72-2B916E137340}">
      <dgm:prSet/>
      <dgm:spPr/>
      <dgm:t>
        <a:bodyPr/>
        <a:lstStyle/>
        <a:p>
          <a:endParaRPr lang="en-US"/>
        </a:p>
      </dgm:t>
    </dgm:pt>
    <dgm:pt modelId="{89CCF7FB-6140-474D-AC62-B8F48C906EB3}">
      <dgm:prSet custT="1"/>
      <dgm:spPr/>
      <dgm:t>
        <a:bodyPr/>
        <a:lstStyle/>
        <a:p>
          <a:r>
            <a:rPr lang="en-US" sz="1800" dirty="0" smtClean="0"/>
            <a:t> Pipeline water connection </a:t>
          </a:r>
          <a:endParaRPr lang="en-US" sz="1800" dirty="0"/>
        </a:p>
      </dgm:t>
    </dgm:pt>
    <dgm:pt modelId="{58BF73EE-CFBC-44EE-831F-E1AE2A105488}" type="parTrans" cxnId="{CA00FEE1-C947-47B6-9EB3-01F058F81FDA}">
      <dgm:prSet/>
      <dgm:spPr/>
      <dgm:t>
        <a:bodyPr/>
        <a:lstStyle/>
        <a:p>
          <a:endParaRPr lang="en-US"/>
        </a:p>
      </dgm:t>
    </dgm:pt>
    <dgm:pt modelId="{76878181-5C7A-428C-900A-A0E165301DEE}" type="sibTrans" cxnId="{CA00FEE1-C947-47B6-9EB3-01F058F81FDA}">
      <dgm:prSet/>
      <dgm:spPr/>
      <dgm:t>
        <a:bodyPr/>
        <a:lstStyle/>
        <a:p>
          <a:endParaRPr lang="en-US"/>
        </a:p>
      </dgm:t>
    </dgm:pt>
    <dgm:pt modelId="{4EAE8994-AB77-4D9F-8B0F-8D68C91968C7}" type="pres">
      <dgm:prSet presAssocID="{E15FC99F-DBAD-4CC3-8346-7213DD1445C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857CDB-92AE-4DF9-8C45-3FC98BC7F592}" type="pres">
      <dgm:prSet presAssocID="{44A353CB-C754-4F65-866B-81214EA7C523}" presName="linNode" presStyleCnt="0"/>
      <dgm:spPr/>
    </dgm:pt>
    <dgm:pt modelId="{FCABF426-B4B5-4916-9556-75BA0A3606A7}" type="pres">
      <dgm:prSet presAssocID="{44A353CB-C754-4F65-866B-81214EA7C523}" presName="parentText" presStyleLbl="node1" presStyleIdx="0" presStyleCnt="4" custScaleY="7244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E323E6-CC18-4B2F-88AB-72498F4DF9E2}" type="pres">
      <dgm:prSet presAssocID="{44A353CB-C754-4F65-866B-81214EA7C523}" presName="descendantText" presStyleLbl="alignAccFollowNode1" presStyleIdx="0" presStyleCnt="4" custScaleX="100000" custScaleY="713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7C3A1C-C687-4CFA-AD65-2016ADA53FCE}" type="pres">
      <dgm:prSet presAssocID="{E4D12F9F-3F4E-45AB-9126-F994F65980CA}" presName="sp" presStyleCnt="0"/>
      <dgm:spPr/>
    </dgm:pt>
    <dgm:pt modelId="{91E3A3C5-EBB2-40F2-8F79-676ACB77750F}" type="pres">
      <dgm:prSet presAssocID="{097FF3A0-699A-4F14-870E-A59608CB877C}" presName="linNode" presStyleCnt="0"/>
      <dgm:spPr/>
    </dgm:pt>
    <dgm:pt modelId="{6598AED9-B57E-46A5-80DA-6DE15F0D2BED}" type="pres">
      <dgm:prSet presAssocID="{097FF3A0-699A-4F14-870E-A59608CB877C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8C36E0-45D0-42B3-A9C6-79809444A5B8}" type="pres">
      <dgm:prSet presAssocID="{097FF3A0-699A-4F14-870E-A59608CB877C}" presName="descendantText" presStyleLbl="alignAccFollowNode1" presStyleIdx="1" presStyleCnt="4" custScaleY="1741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9F22D4-8FA2-4309-A54F-C37458BE1664}" type="pres">
      <dgm:prSet presAssocID="{A81FC8B9-A66E-4DB0-B8E6-E00212490CDB}" presName="sp" presStyleCnt="0"/>
      <dgm:spPr/>
    </dgm:pt>
    <dgm:pt modelId="{CCB8D724-83AD-4F3D-BF3D-607EDBC032DD}" type="pres">
      <dgm:prSet presAssocID="{CF7B0291-FD7C-45D0-A0CC-304952697993}" presName="linNode" presStyleCnt="0"/>
      <dgm:spPr/>
    </dgm:pt>
    <dgm:pt modelId="{8A7B5715-2BAF-4907-90D5-E872A465B1FE}" type="pres">
      <dgm:prSet presAssocID="{CF7B0291-FD7C-45D0-A0CC-304952697993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61D1D3-DAD7-4A70-BC8E-1E926926CCB6}" type="pres">
      <dgm:prSet presAssocID="{CF7B0291-FD7C-45D0-A0CC-304952697993}" presName="descendantText" presStyleLbl="alignAccFollowNode1" presStyleIdx="2" presStyleCnt="4" custScaleY="155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DEA82-0521-4752-A03E-4B3667E6E918}" type="pres">
      <dgm:prSet presAssocID="{50FF9653-EDF3-43FC-8129-E5058CE93513}" presName="sp" presStyleCnt="0"/>
      <dgm:spPr/>
    </dgm:pt>
    <dgm:pt modelId="{34B6CFE5-741D-45B2-8CE0-AC9B8094C876}" type="pres">
      <dgm:prSet presAssocID="{24409C49-04BB-45AF-A27B-7DF004E35B96}" presName="linNode" presStyleCnt="0"/>
      <dgm:spPr/>
    </dgm:pt>
    <dgm:pt modelId="{8D774F17-4792-4D75-B792-C93DAF7EDA58}" type="pres">
      <dgm:prSet presAssocID="{24409C49-04BB-45AF-A27B-7DF004E35B96}" presName="parentText" presStyleLbl="node1" presStyleIdx="3" presStyleCnt="4" custScaleY="6569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027D91-BCA7-42B2-84F4-FC23C053D2C4}" type="pres">
      <dgm:prSet presAssocID="{24409C49-04BB-45AF-A27B-7DF004E35B96}" presName="descendantText" presStyleLbl="alignAccFollowNode1" presStyleIdx="3" presStyleCnt="4" custScaleY="460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ABA0B5-2FEA-44FB-8915-0D05C35F1F45}" srcId="{E15FC99F-DBAD-4CC3-8346-7213DD1445C0}" destId="{44A353CB-C754-4F65-866B-81214EA7C523}" srcOrd="0" destOrd="0" parTransId="{83F74172-9E05-4370-A5DE-2971034D4771}" sibTransId="{E4D12F9F-3F4E-45AB-9126-F994F65980CA}"/>
    <dgm:cxn modelId="{CDB0D215-14B2-4ABD-95A5-568AFCBC7D02}" type="presOf" srcId="{BCA975AF-148D-4BED-9141-AF3DE6F1F86D}" destId="{2861D1D3-DAD7-4A70-BC8E-1E926926CCB6}" srcOrd="0" destOrd="2" presId="urn:microsoft.com/office/officeart/2005/8/layout/vList5"/>
    <dgm:cxn modelId="{E675E769-C9CA-4342-AFCE-B0F5DA7B85AC}" type="presOf" srcId="{FF0D89DE-9D50-4286-851E-41B5276D23A7}" destId="{2861D1D3-DAD7-4A70-BC8E-1E926926CCB6}" srcOrd="0" destOrd="3" presId="urn:microsoft.com/office/officeart/2005/8/layout/vList5"/>
    <dgm:cxn modelId="{A00CA0B2-20B1-4019-95A1-A6B0283F1C10}" type="presOf" srcId="{CF7B0291-FD7C-45D0-A0CC-304952697993}" destId="{8A7B5715-2BAF-4907-90D5-E872A465B1FE}" srcOrd="0" destOrd="0" presId="urn:microsoft.com/office/officeart/2005/8/layout/vList5"/>
    <dgm:cxn modelId="{3225095B-29BB-4095-92EB-5E3086BCB642}" type="presOf" srcId="{2099B14E-49B7-40DF-A89B-016A4ABB59C4}" destId="{2861D1D3-DAD7-4A70-BC8E-1E926926CCB6}" srcOrd="0" destOrd="1" presId="urn:microsoft.com/office/officeart/2005/8/layout/vList5"/>
    <dgm:cxn modelId="{53214070-47CD-4073-A98C-EBDEF828817F}" srcId="{097FF3A0-699A-4F14-870E-A59608CB877C}" destId="{0DA4327F-75E3-4F49-BAD3-28F9226AB2F0}" srcOrd="0" destOrd="0" parTransId="{C39808B3-5EAB-478E-9386-B52427CA22E4}" sibTransId="{8F80FE85-6805-4C05-966C-67F1F2F83B60}"/>
    <dgm:cxn modelId="{3AAACF8F-3DAD-4B52-B6ED-2A2D2018950A}" srcId="{44A353CB-C754-4F65-866B-81214EA7C523}" destId="{F1D52C15-D46E-44F9-A4E9-A3A22315D2E5}" srcOrd="0" destOrd="0" parTransId="{8F74172E-CBD1-4C47-BDBB-BFD3F9EEFCC5}" sibTransId="{80D43EB7-EF79-410B-8894-985495BF207C}"/>
    <dgm:cxn modelId="{CA00FEE1-C947-47B6-9EB3-01F058F81FDA}" srcId="{CF7B0291-FD7C-45D0-A0CC-304952697993}" destId="{89CCF7FB-6140-474D-AC62-B8F48C906EB3}" srcOrd="4" destOrd="0" parTransId="{58BF73EE-CFBC-44EE-831F-E1AE2A105488}" sibTransId="{76878181-5C7A-428C-900A-A0E165301DEE}"/>
    <dgm:cxn modelId="{4CF3D179-BFD4-46FF-9337-0154989A8801}" type="presOf" srcId="{44A353CB-C754-4F65-866B-81214EA7C523}" destId="{FCABF426-B4B5-4916-9556-75BA0A3606A7}" srcOrd="0" destOrd="0" presId="urn:microsoft.com/office/officeart/2005/8/layout/vList5"/>
    <dgm:cxn modelId="{70EFD68F-6CC2-44F7-BE45-31C3160EEB79}" type="presOf" srcId="{E15FC99F-DBAD-4CC3-8346-7213DD1445C0}" destId="{4EAE8994-AB77-4D9F-8B0F-8D68C91968C7}" srcOrd="0" destOrd="0" presId="urn:microsoft.com/office/officeart/2005/8/layout/vList5"/>
    <dgm:cxn modelId="{40830544-B396-4234-B804-4712B42EF21F}" type="presOf" srcId="{F1D52C15-D46E-44F9-A4E9-A3A22315D2E5}" destId="{0CE323E6-CC18-4B2F-88AB-72498F4DF9E2}" srcOrd="0" destOrd="0" presId="urn:microsoft.com/office/officeart/2005/8/layout/vList5"/>
    <dgm:cxn modelId="{29267061-E7E7-4101-95B8-1721334E955C}" srcId="{E15FC99F-DBAD-4CC3-8346-7213DD1445C0}" destId="{CF7B0291-FD7C-45D0-A0CC-304952697993}" srcOrd="2" destOrd="0" parTransId="{FA3D504D-4A74-4E6A-B750-1FC613640EE3}" sibTransId="{50FF9653-EDF3-43FC-8129-E5058CE93513}"/>
    <dgm:cxn modelId="{BA02B695-02C8-4E41-A45F-62208F43BAC0}" srcId="{E15FC99F-DBAD-4CC3-8346-7213DD1445C0}" destId="{097FF3A0-699A-4F14-870E-A59608CB877C}" srcOrd="1" destOrd="0" parTransId="{A0614322-7BA3-4D51-994F-32EA80F4FCFF}" sibTransId="{A81FC8B9-A66E-4DB0-B8E6-E00212490CDB}"/>
    <dgm:cxn modelId="{E489A6A4-5DAA-42AA-890F-0AD70773EE5F}" srcId="{CF7B0291-FD7C-45D0-A0CC-304952697993}" destId="{BCA975AF-148D-4BED-9141-AF3DE6F1F86D}" srcOrd="2" destOrd="0" parTransId="{FAC028E0-EEC5-4C63-A7B2-FB806D42EA72}" sibTransId="{B29B7648-A0C0-4E64-AF6C-BD2AAAB283B8}"/>
    <dgm:cxn modelId="{4A5F8689-E2EC-430F-A654-8CF297B3B016}" srcId="{CF7B0291-FD7C-45D0-A0CC-304952697993}" destId="{2099B14E-49B7-40DF-A89B-016A4ABB59C4}" srcOrd="1" destOrd="0" parTransId="{1B99D782-C483-4F16-A57A-215DBCF336AD}" sibTransId="{CCE1ED9F-53E3-4D01-B6F4-7A113DEF5D66}"/>
    <dgm:cxn modelId="{5781F39B-620C-41E7-AC72-2B916E137340}" srcId="{CF7B0291-FD7C-45D0-A0CC-304952697993}" destId="{FF0D89DE-9D50-4286-851E-41B5276D23A7}" srcOrd="3" destOrd="0" parTransId="{03FB2FA8-BBBA-4B3F-9636-98AF3C3AECBF}" sibTransId="{C7AD1B6A-16D4-446B-9EA5-839EB7482415}"/>
    <dgm:cxn modelId="{99E98F4C-C476-4625-81D0-B7164A674424}" type="presOf" srcId="{0DA4327F-75E3-4F49-BAD3-28F9226AB2F0}" destId="{C38C36E0-45D0-42B3-A9C6-79809444A5B8}" srcOrd="0" destOrd="0" presId="urn:microsoft.com/office/officeart/2005/8/layout/vList5"/>
    <dgm:cxn modelId="{8AAB3C30-0B2A-4DB2-B9FE-D29E32268D72}" srcId="{E15FC99F-DBAD-4CC3-8346-7213DD1445C0}" destId="{24409C49-04BB-45AF-A27B-7DF004E35B96}" srcOrd="3" destOrd="0" parTransId="{DF2D1B9A-3AA6-46A3-988B-1551053E3161}" sibTransId="{1D370296-97CA-4788-BB3D-C7121047B4E7}"/>
    <dgm:cxn modelId="{BFB72BDE-FC52-48B9-9D0A-9661F4F0F66D}" type="presOf" srcId="{E0BABA56-2E4A-4080-A02A-EB4081B8DB17}" destId="{2861D1D3-DAD7-4A70-BC8E-1E926926CCB6}" srcOrd="0" destOrd="0" presId="urn:microsoft.com/office/officeart/2005/8/layout/vList5"/>
    <dgm:cxn modelId="{B1164AA4-9CAF-4D22-90DA-A669BBCDBE96}" type="presOf" srcId="{24409C49-04BB-45AF-A27B-7DF004E35B96}" destId="{8D774F17-4792-4D75-B792-C93DAF7EDA58}" srcOrd="0" destOrd="0" presId="urn:microsoft.com/office/officeart/2005/8/layout/vList5"/>
    <dgm:cxn modelId="{8D14495A-9FE7-4C07-9B4D-FB957EF37195}" type="presOf" srcId="{642B77A5-35AD-47EF-8AD3-DF81C7FD769A}" destId="{BE027D91-BCA7-42B2-84F4-FC23C053D2C4}" srcOrd="0" destOrd="0" presId="urn:microsoft.com/office/officeart/2005/8/layout/vList5"/>
    <dgm:cxn modelId="{79CD7156-E94B-4F84-96C8-0CA06E6B836E}" srcId="{24409C49-04BB-45AF-A27B-7DF004E35B96}" destId="{642B77A5-35AD-47EF-8AD3-DF81C7FD769A}" srcOrd="0" destOrd="0" parTransId="{E9B7A075-3A8C-4A6A-9772-DC812C839C14}" sibTransId="{66E168EE-1705-488E-AE64-F0F5656CB74D}"/>
    <dgm:cxn modelId="{99FD7637-9029-494C-922E-A6D24F10C3BC}" srcId="{CF7B0291-FD7C-45D0-A0CC-304952697993}" destId="{E0BABA56-2E4A-4080-A02A-EB4081B8DB17}" srcOrd="0" destOrd="0" parTransId="{D6ACE832-28BB-4F68-87D3-1BC926B76F4D}" sibTransId="{BDB04710-032B-4611-BD36-AFCBBDEC0366}"/>
    <dgm:cxn modelId="{52B72F7F-CE7A-4537-B089-F1BFDE0B54E6}" type="presOf" srcId="{097FF3A0-699A-4F14-870E-A59608CB877C}" destId="{6598AED9-B57E-46A5-80DA-6DE15F0D2BED}" srcOrd="0" destOrd="0" presId="urn:microsoft.com/office/officeart/2005/8/layout/vList5"/>
    <dgm:cxn modelId="{61750115-24C9-46D7-BF47-59C6C52E9C8A}" type="presOf" srcId="{89CCF7FB-6140-474D-AC62-B8F48C906EB3}" destId="{2861D1D3-DAD7-4A70-BC8E-1E926926CCB6}" srcOrd="0" destOrd="4" presId="urn:microsoft.com/office/officeart/2005/8/layout/vList5"/>
    <dgm:cxn modelId="{BED50600-89B2-4F08-B750-3980774B555A}" type="presParOf" srcId="{4EAE8994-AB77-4D9F-8B0F-8D68C91968C7}" destId="{5A857CDB-92AE-4DF9-8C45-3FC98BC7F592}" srcOrd="0" destOrd="0" presId="urn:microsoft.com/office/officeart/2005/8/layout/vList5"/>
    <dgm:cxn modelId="{28C26FB2-CA55-4369-90DA-64411D9218C3}" type="presParOf" srcId="{5A857CDB-92AE-4DF9-8C45-3FC98BC7F592}" destId="{FCABF426-B4B5-4916-9556-75BA0A3606A7}" srcOrd="0" destOrd="0" presId="urn:microsoft.com/office/officeart/2005/8/layout/vList5"/>
    <dgm:cxn modelId="{DE88ABE2-6DD2-45AE-BC8A-2004C69241A8}" type="presParOf" srcId="{5A857CDB-92AE-4DF9-8C45-3FC98BC7F592}" destId="{0CE323E6-CC18-4B2F-88AB-72498F4DF9E2}" srcOrd="1" destOrd="0" presId="urn:microsoft.com/office/officeart/2005/8/layout/vList5"/>
    <dgm:cxn modelId="{BFDA1842-9CFC-4BD0-A9C0-6E70E5CADD49}" type="presParOf" srcId="{4EAE8994-AB77-4D9F-8B0F-8D68C91968C7}" destId="{F77C3A1C-C687-4CFA-AD65-2016ADA53FCE}" srcOrd="1" destOrd="0" presId="urn:microsoft.com/office/officeart/2005/8/layout/vList5"/>
    <dgm:cxn modelId="{2F1482AF-6454-4EDD-88A6-D0B3CFEF6DB3}" type="presParOf" srcId="{4EAE8994-AB77-4D9F-8B0F-8D68C91968C7}" destId="{91E3A3C5-EBB2-40F2-8F79-676ACB77750F}" srcOrd="2" destOrd="0" presId="urn:microsoft.com/office/officeart/2005/8/layout/vList5"/>
    <dgm:cxn modelId="{C34DE706-D119-47BE-856A-17EBDDBA49FA}" type="presParOf" srcId="{91E3A3C5-EBB2-40F2-8F79-676ACB77750F}" destId="{6598AED9-B57E-46A5-80DA-6DE15F0D2BED}" srcOrd="0" destOrd="0" presId="urn:microsoft.com/office/officeart/2005/8/layout/vList5"/>
    <dgm:cxn modelId="{6E39A4F3-30A3-4FFF-8BCB-FC5470631D3E}" type="presParOf" srcId="{91E3A3C5-EBB2-40F2-8F79-676ACB77750F}" destId="{C38C36E0-45D0-42B3-A9C6-79809444A5B8}" srcOrd="1" destOrd="0" presId="urn:microsoft.com/office/officeart/2005/8/layout/vList5"/>
    <dgm:cxn modelId="{FE73FFC8-D3D5-4A67-B6ED-3D1EDCAAFFE6}" type="presParOf" srcId="{4EAE8994-AB77-4D9F-8B0F-8D68C91968C7}" destId="{049F22D4-8FA2-4309-A54F-C37458BE1664}" srcOrd="3" destOrd="0" presId="urn:microsoft.com/office/officeart/2005/8/layout/vList5"/>
    <dgm:cxn modelId="{78970BDB-C6AB-44C0-950C-4F8FB84C3BEC}" type="presParOf" srcId="{4EAE8994-AB77-4D9F-8B0F-8D68C91968C7}" destId="{CCB8D724-83AD-4F3D-BF3D-607EDBC032DD}" srcOrd="4" destOrd="0" presId="urn:microsoft.com/office/officeart/2005/8/layout/vList5"/>
    <dgm:cxn modelId="{0D9AD7EC-1D41-4944-AEEC-DEA7450BDDF5}" type="presParOf" srcId="{CCB8D724-83AD-4F3D-BF3D-607EDBC032DD}" destId="{8A7B5715-2BAF-4907-90D5-E872A465B1FE}" srcOrd="0" destOrd="0" presId="urn:microsoft.com/office/officeart/2005/8/layout/vList5"/>
    <dgm:cxn modelId="{C9944C6E-BDB7-44A0-9C1F-552E35206142}" type="presParOf" srcId="{CCB8D724-83AD-4F3D-BF3D-607EDBC032DD}" destId="{2861D1D3-DAD7-4A70-BC8E-1E926926CCB6}" srcOrd="1" destOrd="0" presId="urn:microsoft.com/office/officeart/2005/8/layout/vList5"/>
    <dgm:cxn modelId="{3724459A-5138-4E45-8FCA-0E03435D970F}" type="presParOf" srcId="{4EAE8994-AB77-4D9F-8B0F-8D68C91968C7}" destId="{B64DEA82-0521-4752-A03E-4B3667E6E918}" srcOrd="5" destOrd="0" presId="urn:microsoft.com/office/officeart/2005/8/layout/vList5"/>
    <dgm:cxn modelId="{6CDF7428-932F-48E6-AD2F-4E1D2B8CB2A8}" type="presParOf" srcId="{4EAE8994-AB77-4D9F-8B0F-8D68C91968C7}" destId="{34B6CFE5-741D-45B2-8CE0-AC9B8094C876}" srcOrd="6" destOrd="0" presId="urn:microsoft.com/office/officeart/2005/8/layout/vList5"/>
    <dgm:cxn modelId="{00DAF90F-14F4-41C8-9A93-0B9CC1733D63}" type="presParOf" srcId="{34B6CFE5-741D-45B2-8CE0-AC9B8094C876}" destId="{8D774F17-4792-4D75-B792-C93DAF7EDA58}" srcOrd="0" destOrd="0" presId="urn:microsoft.com/office/officeart/2005/8/layout/vList5"/>
    <dgm:cxn modelId="{B098E57D-045B-48A4-83F4-BFCD1AAD7917}" type="presParOf" srcId="{34B6CFE5-741D-45B2-8CE0-AC9B8094C876}" destId="{BE027D91-BCA7-42B2-84F4-FC23C053D2C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5FC99F-DBAD-4CC3-8346-7213DD1445C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A353CB-C754-4F65-866B-81214EA7C523}">
      <dgm:prSet phldrT="[Text]" custT="1"/>
      <dgm:spPr/>
      <dgm:t>
        <a:bodyPr/>
        <a:lstStyle/>
        <a:p>
          <a:r>
            <a:rPr lang="en-US" sz="2000" dirty="0" smtClean="0"/>
            <a:t>Proposed area</a:t>
          </a:r>
          <a:endParaRPr lang="en-US" sz="2000" dirty="0"/>
        </a:p>
      </dgm:t>
    </dgm:pt>
    <dgm:pt modelId="{83F74172-9E05-4370-A5DE-2971034D4771}" type="parTrans" cxnId="{49ABA0B5-2FEA-44FB-8915-0D05C35F1F45}">
      <dgm:prSet/>
      <dgm:spPr/>
      <dgm:t>
        <a:bodyPr/>
        <a:lstStyle/>
        <a:p>
          <a:endParaRPr lang="en-US" sz="2000"/>
        </a:p>
      </dgm:t>
    </dgm:pt>
    <dgm:pt modelId="{E4D12F9F-3F4E-45AB-9126-F994F65980CA}" type="sibTrans" cxnId="{49ABA0B5-2FEA-44FB-8915-0D05C35F1F45}">
      <dgm:prSet/>
      <dgm:spPr/>
      <dgm:t>
        <a:bodyPr/>
        <a:lstStyle/>
        <a:p>
          <a:endParaRPr lang="en-US" sz="2000"/>
        </a:p>
      </dgm:t>
    </dgm:pt>
    <dgm:pt modelId="{F1D52C15-D46E-44F9-A4E9-A3A22315D2E5}">
      <dgm:prSet phldrT="[Text]" custT="1"/>
      <dgm:spPr/>
      <dgm:t>
        <a:bodyPr/>
        <a:lstStyle/>
        <a:p>
          <a:r>
            <a:rPr lang="en-IN" sz="2000" dirty="0" smtClean="0"/>
            <a:t>1300 acres </a:t>
          </a:r>
          <a:endParaRPr lang="en-US" sz="2000" dirty="0"/>
        </a:p>
      </dgm:t>
    </dgm:pt>
    <dgm:pt modelId="{8F74172E-CBD1-4C47-BDBB-BFD3F9EEFCC5}" type="parTrans" cxnId="{3AAACF8F-3DAD-4B52-B6ED-2A2D2018950A}">
      <dgm:prSet/>
      <dgm:spPr/>
      <dgm:t>
        <a:bodyPr/>
        <a:lstStyle/>
        <a:p>
          <a:endParaRPr lang="en-US" sz="2000"/>
        </a:p>
      </dgm:t>
    </dgm:pt>
    <dgm:pt modelId="{80D43EB7-EF79-410B-8894-985495BF207C}" type="sibTrans" cxnId="{3AAACF8F-3DAD-4B52-B6ED-2A2D2018950A}">
      <dgm:prSet/>
      <dgm:spPr/>
      <dgm:t>
        <a:bodyPr/>
        <a:lstStyle/>
        <a:p>
          <a:endParaRPr lang="en-US" sz="2000"/>
        </a:p>
      </dgm:t>
    </dgm:pt>
    <dgm:pt modelId="{E0BABA56-2E4A-4080-A02A-EB4081B8DB17}">
      <dgm:prSet phldrT="[Text]" custT="1"/>
      <dgm:spPr/>
      <dgm:t>
        <a:bodyPr/>
        <a:lstStyle/>
        <a:p>
          <a:r>
            <a:rPr lang="en-US" sz="1800" dirty="0" smtClean="0"/>
            <a:t>Construction of 19 KM protection embankment by BWDB </a:t>
          </a:r>
          <a:endParaRPr lang="en-US" sz="1800" dirty="0"/>
        </a:p>
      </dgm:t>
    </dgm:pt>
    <dgm:pt modelId="{D6ACE832-28BB-4F68-87D3-1BC926B76F4D}" type="parTrans" cxnId="{99FD7637-9029-494C-922E-A6D24F10C3BC}">
      <dgm:prSet/>
      <dgm:spPr/>
      <dgm:t>
        <a:bodyPr/>
        <a:lstStyle/>
        <a:p>
          <a:endParaRPr lang="en-US" sz="2000"/>
        </a:p>
      </dgm:t>
    </dgm:pt>
    <dgm:pt modelId="{BDB04710-032B-4611-BD36-AFCBBDEC0366}" type="sibTrans" cxnId="{99FD7637-9029-494C-922E-A6D24F10C3BC}">
      <dgm:prSet/>
      <dgm:spPr/>
      <dgm:t>
        <a:bodyPr/>
        <a:lstStyle/>
        <a:p>
          <a:endParaRPr lang="en-US" sz="2000"/>
        </a:p>
      </dgm:t>
    </dgm:pt>
    <dgm:pt modelId="{24409C49-04BB-45AF-A27B-7DF004E35B96}">
      <dgm:prSet phldrT="[Text]" custT="1"/>
      <dgm:spPr/>
      <dgm:t>
        <a:bodyPr/>
        <a:lstStyle/>
        <a:p>
          <a:r>
            <a:rPr lang="en-IN" sz="2000" dirty="0" smtClean="0"/>
            <a:t>Employment Creation </a:t>
          </a:r>
          <a:endParaRPr lang="en-US" sz="2000" dirty="0"/>
        </a:p>
      </dgm:t>
    </dgm:pt>
    <dgm:pt modelId="{DF2D1B9A-3AA6-46A3-988B-1551053E3161}" type="parTrans" cxnId="{8AAB3C30-0B2A-4DB2-B9FE-D29E32268D72}">
      <dgm:prSet/>
      <dgm:spPr/>
      <dgm:t>
        <a:bodyPr/>
        <a:lstStyle/>
        <a:p>
          <a:endParaRPr lang="en-US" sz="2000"/>
        </a:p>
      </dgm:t>
    </dgm:pt>
    <dgm:pt modelId="{1D370296-97CA-4788-BB3D-C7121047B4E7}" type="sibTrans" cxnId="{8AAB3C30-0B2A-4DB2-B9FE-D29E32268D72}">
      <dgm:prSet/>
      <dgm:spPr/>
      <dgm:t>
        <a:bodyPr/>
        <a:lstStyle/>
        <a:p>
          <a:endParaRPr lang="en-US" sz="2000"/>
        </a:p>
      </dgm:t>
    </dgm:pt>
    <dgm:pt modelId="{642B77A5-35AD-47EF-8AD3-DF81C7FD769A}">
      <dgm:prSet phldrT="[Text]" custT="1"/>
      <dgm:spPr/>
      <dgm:t>
        <a:bodyPr/>
        <a:lstStyle/>
        <a:p>
          <a:r>
            <a:rPr lang="en-US" sz="2000" dirty="0" smtClean="0"/>
            <a:t>~5,00,000 workers</a:t>
          </a:r>
          <a:endParaRPr lang="en-US" sz="2000" dirty="0"/>
        </a:p>
      </dgm:t>
    </dgm:pt>
    <dgm:pt modelId="{E9B7A075-3A8C-4A6A-9772-DC812C839C14}" type="parTrans" cxnId="{79CD7156-E94B-4F84-96C8-0CA06E6B836E}">
      <dgm:prSet/>
      <dgm:spPr/>
      <dgm:t>
        <a:bodyPr/>
        <a:lstStyle/>
        <a:p>
          <a:endParaRPr lang="en-US" sz="2000"/>
        </a:p>
      </dgm:t>
    </dgm:pt>
    <dgm:pt modelId="{66E168EE-1705-488E-AE64-F0F5656CB74D}" type="sibTrans" cxnId="{79CD7156-E94B-4F84-96C8-0CA06E6B836E}">
      <dgm:prSet/>
      <dgm:spPr/>
      <dgm:t>
        <a:bodyPr/>
        <a:lstStyle/>
        <a:p>
          <a:endParaRPr lang="en-US" sz="2000"/>
        </a:p>
      </dgm:t>
    </dgm:pt>
    <dgm:pt modelId="{CF7B0291-FD7C-45D0-A0CC-304952697993}">
      <dgm:prSet phldrT="[Text]" custT="1"/>
      <dgm:spPr/>
      <dgm:t>
        <a:bodyPr/>
        <a:lstStyle/>
        <a:p>
          <a:r>
            <a:rPr lang="en-US" sz="1800" dirty="0" smtClean="0"/>
            <a:t>Current Development </a:t>
          </a:r>
        </a:p>
      </dgm:t>
    </dgm:pt>
    <dgm:pt modelId="{FA3D504D-4A74-4E6A-B750-1FC613640EE3}" type="parTrans" cxnId="{29267061-E7E7-4101-95B8-1721334E955C}">
      <dgm:prSet/>
      <dgm:spPr/>
      <dgm:t>
        <a:bodyPr/>
        <a:lstStyle/>
        <a:p>
          <a:endParaRPr lang="en-US" sz="1400"/>
        </a:p>
      </dgm:t>
    </dgm:pt>
    <dgm:pt modelId="{50FF9653-EDF3-43FC-8129-E5058CE93513}" type="sibTrans" cxnId="{29267061-E7E7-4101-95B8-1721334E955C}">
      <dgm:prSet/>
      <dgm:spPr/>
      <dgm:t>
        <a:bodyPr/>
        <a:lstStyle/>
        <a:p>
          <a:endParaRPr lang="en-US" sz="1400"/>
        </a:p>
      </dgm:t>
    </dgm:pt>
    <dgm:pt modelId="{F48D6204-776A-4DCA-B1B3-766ED3055D1F}">
      <dgm:prSet phldrT="[Text]" custT="1"/>
      <dgm:spPr/>
      <dgm:t>
        <a:bodyPr/>
        <a:lstStyle/>
        <a:p>
          <a:r>
            <a:rPr lang="en-US" sz="1800" dirty="0" smtClean="0"/>
            <a:t>230 KVA Grid Sub-station by PGCB</a:t>
          </a:r>
          <a:endParaRPr lang="en-US" sz="1800" dirty="0"/>
        </a:p>
      </dgm:t>
    </dgm:pt>
    <dgm:pt modelId="{46C5A161-460D-47ED-AD39-D8F5AA1A5464}" type="parTrans" cxnId="{7C8A9E2B-152A-45B7-ABBF-043FA63266D7}">
      <dgm:prSet/>
      <dgm:spPr/>
      <dgm:t>
        <a:bodyPr/>
        <a:lstStyle/>
        <a:p>
          <a:endParaRPr lang="en-US"/>
        </a:p>
      </dgm:t>
    </dgm:pt>
    <dgm:pt modelId="{21A57540-960B-438C-8846-A8B0937405F2}" type="sibTrans" cxnId="{7C8A9E2B-152A-45B7-ABBF-043FA63266D7}">
      <dgm:prSet/>
      <dgm:spPr/>
      <dgm:t>
        <a:bodyPr/>
        <a:lstStyle/>
        <a:p>
          <a:endParaRPr lang="en-US"/>
        </a:p>
      </dgm:t>
    </dgm:pt>
    <dgm:pt modelId="{1B79BFF6-5337-432C-B51F-45A0442A8736}">
      <dgm:prSet phldrT="[Text]" custT="1"/>
      <dgm:spPr/>
      <dgm:t>
        <a:bodyPr/>
        <a:lstStyle/>
        <a:p>
          <a:r>
            <a:rPr lang="en-US" sz="1800" dirty="0" smtClean="0"/>
            <a:t> 4 lane Approach Road by RHD</a:t>
          </a:r>
          <a:endParaRPr lang="en-US" sz="1800" dirty="0"/>
        </a:p>
      </dgm:t>
    </dgm:pt>
    <dgm:pt modelId="{39047661-E156-4630-A86F-43B734A628D7}" type="parTrans" cxnId="{B3000ABE-F41B-4D45-8FDF-5E7D11A62AB7}">
      <dgm:prSet/>
      <dgm:spPr/>
      <dgm:t>
        <a:bodyPr/>
        <a:lstStyle/>
        <a:p>
          <a:endParaRPr lang="en-US"/>
        </a:p>
      </dgm:t>
    </dgm:pt>
    <dgm:pt modelId="{4ACAC37F-3466-4218-84B8-47EA6C020682}" type="sibTrans" cxnId="{B3000ABE-F41B-4D45-8FDF-5E7D11A62AB7}">
      <dgm:prSet/>
      <dgm:spPr/>
      <dgm:t>
        <a:bodyPr/>
        <a:lstStyle/>
        <a:p>
          <a:endParaRPr lang="en-US"/>
        </a:p>
      </dgm:t>
    </dgm:pt>
    <dgm:pt modelId="{BC3E4A73-F260-4A46-8A9D-88898AFAD1B1}">
      <dgm:prSet phldrT="[Text]" custT="1"/>
      <dgm:spPr/>
      <dgm:t>
        <a:bodyPr/>
        <a:lstStyle/>
        <a:p>
          <a:r>
            <a:rPr lang="en-US" sz="1800" dirty="0" smtClean="0"/>
            <a:t>200 MMCFD Gas Line construction by KGDCL  </a:t>
          </a:r>
          <a:endParaRPr lang="en-US" sz="1800" dirty="0"/>
        </a:p>
      </dgm:t>
    </dgm:pt>
    <dgm:pt modelId="{C304CF5E-FAC2-4684-BE87-4F8CF0186C65}" type="parTrans" cxnId="{DAE33398-48D8-4A66-98FC-2592B957CEFF}">
      <dgm:prSet/>
      <dgm:spPr/>
      <dgm:t>
        <a:bodyPr/>
        <a:lstStyle/>
        <a:p>
          <a:endParaRPr lang="en-US"/>
        </a:p>
      </dgm:t>
    </dgm:pt>
    <dgm:pt modelId="{959A19D1-22A0-4207-90DD-03E6AA2544DC}" type="sibTrans" cxnId="{DAE33398-48D8-4A66-98FC-2592B957CEFF}">
      <dgm:prSet/>
      <dgm:spPr/>
      <dgm:t>
        <a:bodyPr/>
        <a:lstStyle/>
        <a:p>
          <a:endParaRPr lang="en-US"/>
        </a:p>
      </dgm:t>
    </dgm:pt>
    <dgm:pt modelId="{F805075F-5949-4C9B-8C3C-566DFB35936F}">
      <dgm:prSet phldrT="[Text]"/>
      <dgm:spPr/>
      <dgm:t>
        <a:bodyPr/>
        <a:lstStyle/>
        <a:p>
          <a:r>
            <a:rPr lang="en-IN" dirty="0" smtClean="0"/>
            <a:t>Potential investors showing interest   </a:t>
          </a:r>
          <a:endParaRPr lang="en-US" dirty="0"/>
        </a:p>
      </dgm:t>
    </dgm:pt>
    <dgm:pt modelId="{4F6DD8B3-9C4C-44F7-A53F-CC1E278FD2F8}" type="sibTrans" cxnId="{9C10CFBF-FD25-4268-AECB-E497FBA94DF8}">
      <dgm:prSet/>
      <dgm:spPr/>
      <dgm:t>
        <a:bodyPr/>
        <a:lstStyle/>
        <a:p>
          <a:endParaRPr lang="en-US"/>
        </a:p>
      </dgm:t>
    </dgm:pt>
    <dgm:pt modelId="{C7F48301-6CF6-48F8-B646-8EB3888BC926}" type="parTrans" cxnId="{9C10CFBF-FD25-4268-AECB-E497FBA94DF8}">
      <dgm:prSet/>
      <dgm:spPr/>
      <dgm:t>
        <a:bodyPr/>
        <a:lstStyle/>
        <a:p>
          <a:endParaRPr lang="en-US"/>
        </a:p>
      </dgm:t>
    </dgm:pt>
    <dgm:pt modelId="{4EAE8994-AB77-4D9F-8B0F-8D68C91968C7}" type="pres">
      <dgm:prSet presAssocID="{E15FC99F-DBAD-4CC3-8346-7213DD1445C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857CDB-92AE-4DF9-8C45-3FC98BC7F592}" type="pres">
      <dgm:prSet presAssocID="{44A353CB-C754-4F65-866B-81214EA7C523}" presName="linNode" presStyleCnt="0"/>
      <dgm:spPr/>
    </dgm:pt>
    <dgm:pt modelId="{FCABF426-B4B5-4916-9556-75BA0A3606A7}" type="pres">
      <dgm:prSet presAssocID="{44A353CB-C754-4F65-866B-81214EA7C523}" presName="parentText" presStyleLbl="node1" presStyleIdx="0" presStyleCnt="4" custScaleX="51422" custScaleY="354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E323E6-CC18-4B2F-88AB-72498F4DF9E2}" type="pres">
      <dgm:prSet presAssocID="{44A353CB-C754-4F65-866B-81214EA7C523}" presName="descendantText" presStyleLbl="alignAccFollowNode1" presStyleIdx="0" presStyleCnt="3" custScaleX="120370" custScaleY="245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7C3A1C-C687-4CFA-AD65-2016ADA53FCE}" type="pres">
      <dgm:prSet presAssocID="{E4D12F9F-3F4E-45AB-9126-F994F65980CA}" presName="sp" presStyleCnt="0"/>
      <dgm:spPr/>
    </dgm:pt>
    <dgm:pt modelId="{CCB8D724-83AD-4F3D-BF3D-607EDBC032DD}" type="pres">
      <dgm:prSet presAssocID="{CF7B0291-FD7C-45D0-A0CC-304952697993}" presName="linNode" presStyleCnt="0"/>
      <dgm:spPr/>
    </dgm:pt>
    <dgm:pt modelId="{8A7B5715-2BAF-4907-90D5-E872A465B1FE}" type="pres">
      <dgm:prSet presAssocID="{CF7B0291-FD7C-45D0-A0CC-304952697993}" presName="parentText" presStyleLbl="node1" presStyleIdx="1" presStyleCnt="4" custScaleX="51422" custScaleY="40108" custLinFactNeighborY="-544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61D1D3-DAD7-4A70-BC8E-1E926926CCB6}" type="pres">
      <dgm:prSet presAssocID="{CF7B0291-FD7C-45D0-A0CC-304952697993}" presName="descendantText" presStyleLbl="alignAccFollowNode1" presStyleIdx="1" presStyleCnt="3" custScaleX="121926" custScaleY="570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DEA82-0521-4752-A03E-4B3667E6E918}" type="pres">
      <dgm:prSet presAssocID="{50FF9653-EDF3-43FC-8129-E5058CE93513}" presName="sp" presStyleCnt="0"/>
      <dgm:spPr/>
    </dgm:pt>
    <dgm:pt modelId="{34B6CFE5-741D-45B2-8CE0-AC9B8094C876}" type="pres">
      <dgm:prSet presAssocID="{24409C49-04BB-45AF-A27B-7DF004E35B96}" presName="linNode" presStyleCnt="0"/>
      <dgm:spPr/>
    </dgm:pt>
    <dgm:pt modelId="{8D774F17-4792-4D75-B792-C93DAF7EDA58}" type="pres">
      <dgm:prSet presAssocID="{24409C49-04BB-45AF-A27B-7DF004E35B96}" presName="parentText" presStyleLbl="node1" presStyleIdx="2" presStyleCnt="4" custScaleX="57468" custScaleY="35498" custLinFactNeighborX="-2626" custLinFactNeighborY="-191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027D91-BCA7-42B2-84F4-FC23C053D2C4}" type="pres">
      <dgm:prSet presAssocID="{24409C49-04BB-45AF-A27B-7DF004E35B96}" presName="descendantText" presStyleLbl="alignAccFollowNode1" presStyleIdx="2" presStyleCnt="3" custScaleX="130272" custScaleY="27420" custLinFactNeighborX="4610" custLinFactNeighborY="23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1BCEA9-223A-4F03-8091-6F32997B9373}" type="pres">
      <dgm:prSet presAssocID="{1D370296-97CA-4788-BB3D-C7121047B4E7}" presName="sp" presStyleCnt="0"/>
      <dgm:spPr/>
    </dgm:pt>
    <dgm:pt modelId="{D44CBA85-3B1D-4CFA-9BCC-C44BC7C1CBB3}" type="pres">
      <dgm:prSet presAssocID="{F805075F-5949-4C9B-8C3C-566DFB35936F}" presName="linNode" presStyleCnt="0"/>
      <dgm:spPr/>
    </dgm:pt>
    <dgm:pt modelId="{D67BD4D5-5E54-43FC-B992-D253A9AF8144}" type="pres">
      <dgm:prSet presAssocID="{F805075F-5949-4C9B-8C3C-566DFB35936F}" presName="parentText" presStyleLbl="node1" presStyleIdx="3" presStyleCnt="4" custScaleX="57352" custScaleY="35498" custLinFactNeighborX="-4668" custLinFactNeighborY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ABA0B5-2FEA-44FB-8915-0D05C35F1F45}" srcId="{E15FC99F-DBAD-4CC3-8346-7213DD1445C0}" destId="{44A353CB-C754-4F65-866B-81214EA7C523}" srcOrd="0" destOrd="0" parTransId="{83F74172-9E05-4370-A5DE-2971034D4771}" sibTransId="{E4D12F9F-3F4E-45AB-9126-F994F65980CA}"/>
    <dgm:cxn modelId="{9C10CFBF-FD25-4268-AECB-E497FBA94DF8}" srcId="{E15FC99F-DBAD-4CC3-8346-7213DD1445C0}" destId="{F805075F-5949-4C9B-8C3C-566DFB35936F}" srcOrd="3" destOrd="0" parTransId="{C7F48301-6CF6-48F8-B646-8EB3888BC926}" sibTransId="{4F6DD8B3-9C4C-44F7-A53F-CC1E278FD2F8}"/>
    <dgm:cxn modelId="{6480A237-ACD2-4324-9D44-45FC5BFAA608}" type="presOf" srcId="{F48D6204-776A-4DCA-B1B3-766ED3055D1F}" destId="{2861D1D3-DAD7-4A70-BC8E-1E926926CCB6}" srcOrd="0" destOrd="1" presId="urn:microsoft.com/office/officeart/2005/8/layout/vList5"/>
    <dgm:cxn modelId="{3AAACF8F-3DAD-4B52-B6ED-2A2D2018950A}" srcId="{44A353CB-C754-4F65-866B-81214EA7C523}" destId="{F1D52C15-D46E-44F9-A4E9-A3A22315D2E5}" srcOrd="0" destOrd="0" parTransId="{8F74172E-CBD1-4C47-BDBB-BFD3F9EEFCC5}" sibTransId="{80D43EB7-EF79-410B-8894-985495BF207C}"/>
    <dgm:cxn modelId="{840ECC24-E387-4A31-BAD7-EC6A7C92E7DC}" type="presOf" srcId="{642B77A5-35AD-47EF-8AD3-DF81C7FD769A}" destId="{BE027D91-BCA7-42B2-84F4-FC23C053D2C4}" srcOrd="0" destOrd="0" presId="urn:microsoft.com/office/officeart/2005/8/layout/vList5"/>
    <dgm:cxn modelId="{5C27195A-5D39-4E47-A381-23ACCA75C796}" type="presOf" srcId="{44A353CB-C754-4F65-866B-81214EA7C523}" destId="{FCABF426-B4B5-4916-9556-75BA0A3606A7}" srcOrd="0" destOrd="0" presId="urn:microsoft.com/office/officeart/2005/8/layout/vList5"/>
    <dgm:cxn modelId="{29267061-E7E7-4101-95B8-1721334E955C}" srcId="{E15FC99F-DBAD-4CC3-8346-7213DD1445C0}" destId="{CF7B0291-FD7C-45D0-A0CC-304952697993}" srcOrd="1" destOrd="0" parTransId="{FA3D504D-4A74-4E6A-B750-1FC613640EE3}" sibTransId="{50FF9653-EDF3-43FC-8129-E5058CE93513}"/>
    <dgm:cxn modelId="{8667E76A-37E9-4663-B11A-3BB8E6C84261}" type="presOf" srcId="{F805075F-5949-4C9B-8C3C-566DFB35936F}" destId="{D67BD4D5-5E54-43FC-B992-D253A9AF8144}" srcOrd="0" destOrd="0" presId="urn:microsoft.com/office/officeart/2005/8/layout/vList5"/>
    <dgm:cxn modelId="{F9A0D8B3-AB7D-42D5-9DE1-9919495BF5F8}" type="presOf" srcId="{24409C49-04BB-45AF-A27B-7DF004E35B96}" destId="{8D774F17-4792-4D75-B792-C93DAF7EDA58}" srcOrd="0" destOrd="0" presId="urn:microsoft.com/office/officeart/2005/8/layout/vList5"/>
    <dgm:cxn modelId="{DD69ACFE-6FD4-451F-9291-6ACC536F5BFD}" type="presOf" srcId="{E0BABA56-2E4A-4080-A02A-EB4081B8DB17}" destId="{2861D1D3-DAD7-4A70-BC8E-1E926926CCB6}" srcOrd="0" destOrd="0" presId="urn:microsoft.com/office/officeart/2005/8/layout/vList5"/>
    <dgm:cxn modelId="{E866D50B-092F-4AC3-A251-FB7B7CF7D5A1}" type="presOf" srcId="{F1D52C15-D46E-44F9-A4E9-A3A22315D2E5}" destId="{0CE323E6-CC18-4B2F-88AB-72498F4DF9E2}" srcOrd="0" destOrd="0" presId="urn:microsoft.com/office/officeart/2005/8/layout/vList5"/>
    <dgm:cxn modelId="{7C8A9E2B-152A-45B7-ABBF-043FA63266D7}" srcId="{CF7B0291-FD7C-45D0-A0CC-304952697993}" destId="{F48D6204-776A-4DCA-B1B3-766ED3055D1F}" srcOrd="1" destOrd="0" parTransId="{46C5A161-460D-47ED-AD39-D8F5AA1A5464}" sibTransId="{21A57540-960B-438C-8846-A8B0937405F2}"/>
    <dgm:cxn modelId="{AA8718FA-2365-45C6-96A2-56107902F19D}" type="presOf" srcId="{BC3E4A73-F260-4A46-8A9D-88898AFAD1B1}" destId="{2861D1D3-DAD7-4A70-BC8E-1E926926CCB6}" srcOrd="0" destOrd="3" presId="urn:microsoft.com/office/officeart/2005/8/layout/vList5"/>
    <dgm:cxn modelId="{CB70D466-ED89-4CDB-B36F-697D4FC04421}" type="presOf" srcId="{1B79BFF6-5337-432C-B51F-45A0442A8736}" destId="{2861D1D3-DAD7-4A70-BC8E-1E926926CCB6}" srcOrd="0" destOrd="2" presId="urn:microsoft.com/office/officeart/2005/8/layout/vList5"/>
    <dgm:cxn modelId="{8AAB3C30-0B2A-4DB2-B9FE-D29E32268D72}" srcId="{E15FC99F-DBAD-4CC3-8346-7213DD1445C0}" destId="{24409C49-04BB-45AF-A27B-7DF004E35B96}" srcOrd="2" destOrd="0" parTransId="{DF2D1B9A-3AA6-46A3-988B-1551053E3161}" sibTransId="{1D370296-97CA-4788-BB3D-C7121047B4E7}"/>
    <dgm:cxn modelId="{6AEB4D69-3E4B-4EF8-8EB1-991BAC16B5AD}" type="presOf" srcId="{CF7B0291-FD7C-45D0-A0CC-304952697993}" destId="{8A7B5715-2BAF-4907-90D5-E872A465B1FE}" srcOrd="0" destOrd="0" presId="urn:microsoft.com/office/officeart/2005/8/layout/vList5"/>
    <dgm:cxn modelId="{79CD7156-E94B-4F84-96C8-0CA06E6B836E}" srcId="{24409C49-04BB-45AF-A27B-7DF004E35B96}" destId="{642B77A5-35AD-47EF-8AD3-DF81C7FD769A}" srcOrd="0" destOrd="0" parTransId="{E9B7A075-3A8C-4A6A-9772-DC812C839C14}" sibTransId="{66E168EE-1705-488E-AE64-F0F5656CB74D}"/>
    <dgm:cxn modelId="{DAE33398-48D8-4A66-98FC-2592B957CEFF}" srcId="{CF7B0291-FD7C-45D0-A0CC-304952697993}" destId="{BC3E4A73-F260-4A46-8A9D-88898AFAD1B1}" srcOrd="3" destOrd="0" parTransId="{C304CF5E-FAC2-4684-BE87-4F8CF0186C65}" sibTransId="{959A19D1-22A0-4207-90DD-03E6AA2544DC}"/>
    <dgm:cxn modelId="{37454893-0131-44CB-92B0-AE72BCD8A576}" type="presOf" srcId="{E15FC99F-DBAD-4CC3-8346-7213DD1445C0}" destId="{4EAE8994-AB77-4D9F-8B0F-8D68C91968C7}" srcOrd="0" destOrd="0" presId="urn:microsoft.com/office/officeart/2005/8/layout/vList5"/>
    <dgm:cxn modelId="{99FD7637-9029-494C-922E-A6D24F10C3BC}" srcId="{CF7B0291-FD7C-45D0-A0CC-304952697993}" destId="{E0BABA56-2E4A-4080-A02A-EB4081B8DB17}" srcOrd="0" destOrd="0" parTransId="{D6ACE832-28BB-4F68-87D3-1BC926B76F4D}" sibTransId="{BDB04710-032B-4611-BD36-AFCBBDEC0366}"/>
    <dgm:cxn modelId="{B3000ABE-F41B-4D45-8FDF-5E7D11A62AB7}" srcId="{CF7B0291-FD7C-45D0-A0CC-304952697993}" destId="{1B79BFF6-5337-432C-B51F-45A0442A8736}" srcOrd="2" destOrd="0" parTransId="{39047661-E156-4630-A86F-43B734A628D7}" sibTransId="{4ACAC37F-3466-4218-84B8-47EA6C020682}"/>
    <dgm:cxn modelId="{298CD6C0-3D7D-4F7C-8B3C-0B5687D7ED03}" type="presParOf" srcId="{4EAE8994-AB77-4D9F-8B0F-8D68C91968C7}" destId="{5A857CDB-92AE-4DF9-8C45-3FC98BC7F592}" srcOrd="0" destOrd="0" presId="urn:microsoft.com/office/officeart/2005/8/layout/vList5"/>
    <dgm:cxn modelId="{0BEC3E86-ABAE-4589-9EFD-7E7E915ADFFA}" type="presParOf" srcId="{5A857CDB-92AE-4DF9-8C45-3FC98BC7F592}" destId="{FCABF426-B4B5-4916-9556-75BA0A3606A7}" srcOrd="0" destOrd="0" presId="urn:microsoft.com/office/officeart/2005/8/layout/vList5"/>
    <dgm:cxn modelId="{3C1F7FA0-1356-4A27-ACEE-FBE5975DEACB}" type="presParOf" srcId="{5A857CDB-92AE-4DF9-8C45-3FC98BC7F592}" destId="{0CE323E6-CC18-4B2F-88AB-72498F4DF9E2}" srcOrd="1" destOrd="0" presId="urn:microsoft.com/office/officeart/2005/8/layout/vList5"/>
    <dgm:cxn modelId="{AD476D64-8E10-4501-B071-2C5BE0AB69F8}" type="presParOf" srcId="{4EAE8994-AB77-4D9F-8B0F-8D68C91968C7}" destId="{F77C3A1C-C687-4CFA-AD65-2016ADA53FCE}" srcOrd="1" destOrd="0" presId="urn:microsoft.com/office/officeart/2005/8/layout/vList5"/>
    <dgm:cxn modelId="{1FFC9993-074D-484E-B7D6-C1AA43E7D9AF}" type="presParOf" srcId="{4EAE8994-AB77-4D9F-8B0F-8D68C91968C7}" destId="{CCB8D724-83AD-4F3D-BF3D-607EDBC032DD}" srcOrd="2" destOrd="0" presId="urn:microsoft.com/office/officeart/2005/8/layout/vList5"/>
    <dgm:cxn modelId="{6E596BB5-1278-4987-A4F7-2269671E5F6A}" type="presParOf" srcId="{CCB8D724-83AD-4F3D-BF3D-607EDBC032DD}" destId="{8A7B5715-2BAF-4907-90D5-E872A465B1FE}" srcOrd="0" destOrd="0" presId="urn:microsoft.com/office/officeart/2005/8/layout/vList5"/>
    <dgm:cxn modelId="{A79B2932-F197-4A30-8F84-3F6402F35018}" type="presParOf" srcId="{CCB8D724-83AD-4F3D-BF3D-607EDBC032DD}" destId="{2861D1D3-DAD7-4A70-BC8E-1E926926CCB6}" srcOrd="1" destOrd="0" presId="urn:microsoft.com/office/officeart/2005/8/layout/vList5"/>
    <dgm:cxn modelId="{A684D146-D060-46E3-B31F-E4CA7880F55B}" type="presParOf" srcId="{4EAE8994-AB77-4D9F-8B0F-8D68C91968C7}" destId="{B64DEA82-0521-4752-A03E-4B3667E6E918}" srcOrd="3" destOrd="0" presId="urn:microsoft.com/office/officeart/2005/8/layout/vList5"/>
    <dgm:cxn modelId="{28DEFD5E-6888-4E7D-8771-3C7607CE5070}" type="presParOf" srcId="{4EAE8994-AB77-4D9F-8B0F-8D68C91968C7}" destId="{34B6CFE5-741D-45B2-8CE0-AC9B8094C876}" srcOrd="4" destOrd="0" presId="urn:microsoft.com/office/officeart/2005/8/layout/vList5"/>
    <dgm:cxn modelId="{2EF7E0D5-6022-4878-966F-BE1BE01565E7}" type="presParOf" srcId="{34B6CFE5-741D-45B2-8CE0-AC9B8094C876}" destId="{8D774F17-4792-4D75-B792-C93DAF7EDA58}" srcOrd="0" destOrd="0" presId="urn:microsoft.com/office/officeart/2005/8/layout/vList5"/>
    <dgm:cxn modelId="{E8F1340B-102F-448D-8267-B4EA17AE6FEA}" type="presParOf" srcId="{34B6CFE5-741D-45B2-8CE0-AC9B8094C876}" destId="{BE027D91-BCA7-42B2-84F4-FC23C053D2C4}" srcOrd="1" destOrd="0" presId="urn:microsoft.com/office/officeart/2005/8/layout/vList5"/>
    <dgm:cxn modelId="{F3B3A7B5-73CC-4442-A332-10152F53D54F}" type="presParOf" srcId="{4EAE8994-AB77-4D9F-8B0F-8D68C91968C7}" destId="{B51BCEA9-223A-4F03-8091-6F32997B9373}" srcOrd="5" destOrd="0" presId="urn:microsoft.com/office/officeart/2005/8/layout/vList5"/>
    <dgm:cxn modelId="{350CA133-3F33-4635-9B3F-9F5C1F97F608}" type="presParOf" srcId="{4EAE8994-AB77-4D9F-8B0F-8D68C91968C7}" destId="{D44CBA85-3B1D-4CFA-9BCC-C44BC7C1CBB3}" srcOrd="6" destOrd="0" presId="urn:microsoft.com/office/officeart/2005/8/layout/vList5"/>
    <dgm:cxn modelId="{098F9A20-5EE7-4F7D-BE96-408693B1BAEC}" type="presParOf" srcId="{D44CBA85-3B1D-4CFA-9BCC-C44BC7C1CBB3}" destId="{D67BD4D5-5E54-43FC-B992-D253A9AF814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65580E-960C-487F-A803-035D69B2F9D8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F927B12D-6205-4EF4-822D-E7A1F9D66D12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Georgia" pitchFamily="18" charset="0"/>
            </a:rPr>
            <a:t>Income Tax exemption : 100% for the first 10 years; 70% for 11</a:t>
          </a:r>
          <a:r>
            <a:rPr lang="en-US" sz="2800" b="1" baseline="30000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Georgia" pitchFamily="18" charset="0"/>
            </a:rPr>
            <a:t>th</a:t>
          </a:r>
          <a:r>
            <a:rPr lang="en-US" sz="28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Georgia" pitchFamily="18" charset="0"/>
            </a:rPr>
            <a:t> year; 30% for the 12</a:t>
          </a:r>
          <a:r>
            <a:rPr lang="en-US" sz="2800" b="1" baseline="30000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Georgia" pitchFamily="18" charset="0"/>
            </a:rPr>
            <a:t>th</a:t>
          </a:r>
          <a:r>
            <a:rPr lang="en-US" sz="28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Georgia" pitchFamily="18" charset="0"/>
            </a:rPr>
            <a:t> year.</a:t>
          </a:r>
          <a:endParaRPr lang="en-GB" sz="2800" b="1" dirty="0">
            <a:solidFill>
              <a:schemeClr val="bg1"/>
            </a:solidFill>
            <a:latin typeface="Georgia" panose="02040502050405020303" pitchFamily="18" charset="0"/>
          </a:endParaRPr>
        </a:p>
      </dgm:t>
    </dgm:pt>
    <dgm:pt modelId="{50A1CAC8-BA54-4C05-82C3-B6B802FB4B4A}" type="parTrans" cxnId="{6551896A-AD23-48A6-8EFB-95E121F60167}">
      <dgm:prSet/>
      <dgm:spPr/>
      <dgm:t>
        <a:bodyPr/>
        <a:lstStyle/>
        <a:p>
          <a:endParaRPr lang="en-GB" sz="2000">
            <a:latin typeface="Georgia" panose="02040502050405020303" pitchFamily="18" charset="0"/>
          </a:endParaRPr>
        </a:p>
      </dgm:t>
    </dgm:pt>
    <dgm:pt modelId="{A8D8DC5A-0018-4CCC-910E-6ADE5CBDBF2E}" type="sibTrans" cxnId="{6551896A-AD23-48A6-8EFB-95E121F60167}">
      <dgm:prSet/>
      <dgm:spPr/>
      <dgm:t>
        <a:bodyPr/>
        <a:lstStyle/>
        <a:p>
          <a:endParaRPr lang="en-GB" sz="2000">
            <a:latin typeface="Georgia" panose="02040502050405020303" pitchFamily="18" charset="0"/>
          </a:endParaRPr>
        </a:p>
      </dgm:t>
    </dgm:pt>
    <dgm:pt modelId="{DF02E82E-1122-4E2A-874C-297FF93F5A97}">
      <dgm:prSet phldrT="[Text]" custT="1"/>
      <dgm:spPr/>
      <dgm:t>
        <a:bodyPr/>
        <a:lstStyle/>
        <a:p>
          <a:pPr rtl="0"/>
          <a:r>
            <a:rPr lang="en-US" sz="28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Georgia" pitchFamily="18" charset="0"/>
            </a:rPr>
            <a:t>Exemption from import duty, regulatory duty, supplementary duty and VAT on all goods for development of economic zone (except locally available construction goods)</a:t>
          </a:r>
          <a:endParaRPr lang="en-US" sz="2800" b="1" dirty="0">
            <a:solidFill>
              <a:schemeClr val="bg1"/>
            </a:solidFill>
          </a:endParaRPr>
        </a:p>
      </dgm:t>
    </dgm:pt>
    <dgm:pt modelId="{10B64682-37E2-4EEA-92F3-312BE39308CA}" type="parTrans" cxnId="{48590354-E850-4377-99D0-1646B4CB2474}">
      <dgm:prSet/>
      <dgm:spPr/>
      <dgm:t>
        <a:bodyPr/>
        <a:lstStyle/>
        <a:p>
          <a:endParaRPr lang="en-US"/>
        </a:p>
      </dgm:t>
    </dgm:pt>
    <dgm:pt modelId="{CE6ED99E-BBE5-49D9-B60A-0FDC40CA29E1}" type="sibTrans" cxnId="{48590354-E850-4377-99D0-1646B4CB2474}">
      <dgm:prSet/>
      <dgm:spPr/>
      <dgm:t>
        <a:bodyPr/>
        <a:lstStyle/>
        <a:p>
          <a:endParaRPr lang="en-US"/>
        </a:p>
      </dgm:t>
    </dgm:pt>
    <dgm:pt modelId="{D6562E8A-6C8A-4D53-9906-2E8E59CC72F2}" type="pres">
      <dgm:prSet presAssocID="{C465580E-960C-487F-A803-035D69B2F9D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9227F957-1297-46EB-97EC-100A6F528D76}" type="pres">
      <dgm:prSet presAssocID="{C465580E-960C-487F-A803-035D69B2F9D8}" presName="Name1" presStyleCnt="0"/>
      <dgm:spPr/>
    </dgm:pt>
    <dgm:pt modelId="{350624B4-32F7-41CB-9458-B4F52E8831E8}" type="pres">
      <dgm:prSet presAssocID="{C465580E-960C-487F-A803-035D69B2F9D8}" presName="cycle" presStyleCnt="0"/>
      <dgm:spPr/>
    </dgm:pt>
    <dgm:pt modelId="{F8A99485-8210-4EE7-B549-A77F33858ED5}" type="pres">
      <dgm:prSet presAssocID="{C465580E-960C-487F-A803-035D69B2F9D8}" presName="srcNode" presStyleLbl="node1" presStyleIdx="0" presStyleCnt="2"/>
      <dgm:spPr/>
    </dgm:pt>
    <dgm:pt modelId="{4ACF6C3E-7481-4387-8CFE-6D2F073451F9}" type="pres">
      <dgm:prSet presAssocID="{C465580E-960C-487F-A803-035D69B2F9D8}" presName="conn" presStyleLbl="parChTrans1D2" presStyleIdx="0" presStyleCnt="1"/>
      <dgm:spPr/>
      <dgm:t>
        <a:bodyPr/>
        <a:lstStyle/>
        <a:p>
          <a:endParaRPr lang="en-GB"/>
        </a:p>
      </dgm:t>
    </dgm:pt>
    <dgm:pt modelId="{72E53E9A-98ED-4519-8254-15481B607B34}" type="pres">
      <dgm:prSet presAssocID="{C465580E-960C-487F-A803-035D69B2F9D8}" presName="extraNode" presStyleLbl="node1" presStyleIdx="0" presStyleCnt="2"/>
      <dgm:spPr/>
    </dgm:pt>
    <dgm:pt modelId="{E85398D9-CE41-4343-B2D0-11A751EFC137}" type="pres">
      <dgm:prSet presAssocID="{C465580E-960C-487F-A803-035D69B2F9D8}" presName="dstNode" presStyleLbl="node1" presStyleIdx="0" presStyleCnt="2"/>
      <dgm:spPr/>
    </dgm:pt>
    <dgm:pt modelId="{AB2F92BE-73AF-41A8-A3C6-91143767CF59}" type="pres">
      <dgm:prSet presAssocID="{F927B12D-6205-4EF4-822D-E7A1F9D66D12}" presName="text_1" presStyleLbl="node1" presStyleIdx="0" presStyleCnt="2" custScaleY="12657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8A4D2B-BA33-4868-B8DE-CBC5ED1A6395}" type="pres">
      <dgm:prSet presAssocID="{F927B12D-6205-4EF4-822D-E7A1F9D66D12}" presName="accent_1" presStyleCnt="0"/>
      <dgm:spPr/>
    </dgm:pt>
    <dgm:pt modelId="{494ABE40-8634-464A-AE38-4856B0989888}" type="pres">
      <dgm:prSet presAssocID="{F927B12D-6205-4EF4-822D-E7A1F9D66D12}" presName="accentRepeatNode" presStyleLbl="solidFgAcc1" presStyleIdx="0" presStyleCnt="2"/>
      <dgm:spPr/>
    </dgm:pt>
    <dgm:pt modelId="{CD98DB05-2157-459C-A4B3-80B326E26A32}" type="pres">
      <dgm:prSet presAssocID="{DF02E82E-1122-4E2A-874C-297FF93F5A97}" presName="text_2" presStyleLbl="node1" presStyleIdx="1" presStyleCnt="2" custScaleY="1426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E1F32E-E604-43C2-B4BA-CF816574D829}" type="pres">
      <dgm:prSet presAssocID="{DF02E82E-1122-4E2A-874C-297FF93F5A97}" presName="accent_2" presStyleCnt="0"/>
      <dgm:spPr/>
    </dgm:pt>
    <dgm:pt modelId="{A8DF119E-7A3D-4A2B-BF9B-7886FA8C65A6}" type="pres">
      <dgm:prSet presAssocID="{DF02E82E-1122-4E2A-874C-297FF93F5A97}" presName="accentRepeatNode" presStyleLbl="solidFgAcc1" presStyleIdx="1" presStyleCnt="2"/>
      <dgm:spPr/>
    </dgm:pt>
  </dgm:ptLst>
  <dgm:cxnLst>
    <dgm:cxn modelId="{1F8A2F81-DD2C-45F7-BEB8-381BB5804D3A}" type="presOf" srcId="{A8D8DC5A-0018-4CCC-910E-6ADE5CBDBF2E}" destId="{4ACF6C3E-7481-4387-8CFE-6D2F073451F9}" srcOrd="0" destOrd="0" presId="urn:microsoft.com/office/officeart/2008/layout/VerticalCurvedList"/>
    <dgm:cxn modelId="{E9E196D3-2514-4B63-942B-4085C6F2744D}" type="presOf" srcId="{C465580E-960C-487F-A803-035D69B2F9D8}" destId="{D6562E8A-6C8A-4D53-9906-2E8E59CC72F2}" srcOrd="0" destOrd="0" presId="urn:microsoft.com/office/officeart/2008/layout/VerticalCurvedList"/>
    <dgm:cxn modelId="{48590354-E850-4377-99D0-1646B4CB2474}" srcId="{C465580E-960C-487F-A803-035D69B2F9D8}" destId="{DF02E82E-1122-4E2A-874C-297FF93F5A97}" srcOrd="1" destOrd="0" parTransId="{10B64682-37E2-4EEA-92F3-312BE39308CA}" sibTransId="{CE6ED99E-BBE5-49D9-B60A-0FDC40CA29E1}"/>
    <dgm:cxn modelId="{0C772B64-9AA3-4C73-ACBE-B7B4C6EB6C18}" type="presOf" srcId="{F927B12D-6205-4EF4-822D-E7A1F9D66D12}" destId="{AB2F92BE-73AF-41A8-A3C6-91143767CF59}" srcOrd="0" destOrd="0" presId="urn:microsoft.com/office/officeart/2008/layout/VerticalCurvedList"/>
    <dgm:cxn modelId="{6551896A-AD23-48A6-8EFB-95E121F60167}" srcId="{C465580E-960C-487F-A803-035D69B2F9D8}" destId="{F927B12D-6205-4EF4-822D-E7A1F9D66D12}" srcOrd="0" destOrd="0" parTransId="{50A1CAC8-BA54-4C05-82C3-B6B802FB4B4A}" sibTransId="{A8D8DC5A-0018-4CCC-910E-6ADE5CBDBF2E}"/>
    <dgm:cxn modelId="{83B90D8B-9932-4AAB-AA20-A048238BBFA6}" type="presOf" srcId="{DF02E82E-1122-4E2A-874C-297FF93F5A97}" destId="{CD98DB05-2157-459C-A4B3-80B326E26A32}" srcOrd="0" destOrd="0" presId="urn:microsoft.com/office/officeart/2008/layout/VerticalCurvedList"/>
    <dgm:cxn modelId="{D7DC02BB-227D-4FC4-B901-AE8BF83B54B4}" type="presParOf" srcId="{D6562E8A-6C8A-4D53-9906-2E8E59CC72F2}" destId="{9227F957-1297-46EB-97EC-100A6F528D76}" srcOrd="0" destOrd="0" presId="urn:microsoft.com/office/officeart/2008/layout/VerticalCurvedList"/>
    <dgm:cxn modelId="{D336F5A2-C7D9-4500-8904-2EF4EE988A71}" type="presParOf" srcId="{9227F957-1297-46EB-97EC-100A6F528D76}" destId="{350624B4-32F7-41CB-9458-B4F52E8831E8}" srcOrd="0" destOrd="0" presId="urn:microsoft.com/office/officeart/2008/layout/VerticalCurvedList"/>
    <dgm:cxn modelId="{E38946E9-46A7-40C1-A693-5FC54D4F9FF3}" type="presParOf" srcId="{350624B4-32F7-41CB-9458-B4F52E8831E8}" destId="{F8A99485-8210-4EE7-B549-A77F33858ED5}" srcOrd="0" destOrd="0" presId="urn:microsoft.com/office/officeart/2008/layout/VerticalCurvedList"/>
    <dgm:cxn modelId="{90421C38-2759-4D07-887D-9E92F61DF5C9}" type="presParOf" srcId="{350624B4-32F7-41CB-9458-B4F52E8831E8}" destId="{4ACF6C3E-7481-4387-8CFE-6D2F073451F9}" srcOrd="1" destOrd="0" presId="urn:microsoft.com/office/officeart/2008/layout/VerticalCurvedList"/>
    <dgm:cxn modelId="{AD0C17BA-75B0-488C-B165-D1AA716443C0}" type="presParOf" srcId="{350624B4-32F7-41CB-9458-B4F52E8831E8}" destId="{72E53E9A-98ED-4519-8254-15481B607B34}" srcOrd="2" destOrd="0" presId="urn:microsoft.com/office/officeart/2008/layout/VerticalCurvedList"/>
    <dgm:cxn modelId="{CF91D5E9-B900-4292-804F-759663929286}" type="presParOf" srcId="{350624B4-32F7-41CB-9458-B4F52E8831E8}" destId="{E85398D9-CE41-4343-B2D0-11A751EFC137}" srcOrd="3" destOrd="0" presId="urn:microsoft.com/office/officeart/2008/layout/VerticalCurvedList"/>
    <dgm:cxn modelId="{9943DB64-75D4-4FD1-88D8-D243796B849D}" type="presParOf" srcId="{9227F957-1297-46EB-97EC-100A6F528D76}" destId="{AB2F92BE-73AF-41A8-A3C6-91143767CF59}" srcOrd="1" destOrd="0" presId="urn:microsoft.com/office/officeart/2008/layout/VerticalCurvedList"/>
    <dgm:cxn modelId="{B43384C5-314D-4028-8711-06C0265EE9EC}" type="presParOf" srcId="{9227F957-1297-46EB-97EC-100A6F528D76}" destId="{3B8A4D2B-BA33-4868-B8DE-CBC5ED1A6395}" srcOrd="2" destOrd="0" presId="urn:microsoft.com/office/officeart/2008/layout/VerticalCurvedList"/>
    <dgm:cxn modelId="{144BB071-2B9A-4BF9-A08C-F7F75EA963C6}" type="presParOf" srcId="{3B8A4D2B-BA33-4868-B8DE-CBC5ED1A6395}" destId="{494ABE40-8634-464A-AE38-4856B0989888}" srcOrd="0" destOrd="0" presId="urn:microsoft.com/office/officeart/2008/layout/VerticalCurvedList"/>
    <dgm:cxn modelId="{6E379E09-9206-4702-A271-A868B1C48736}" type="presParOf" srcId="{9227F957-1297-46EB-97EC-100A6F528D76}" destId="{CD98DB05-2157-459C-A4B3-80B326E26A32}" srcOrd="3" destOrd="0" presId="urn:microsoft.com/office/officeart/2008/layout/VerticalCurvedList"/>
    <dgm:cxn modelId="{C6214FCB-B03E-414D-976C-1B86F0988EE8}" type="presParOf" srcId="{9227F957-1297-46EB-97EC-100A6F528D76}" destId="{ECE1F32E-E604-43C2-B4BA-CF816574D829}" srcOrd="4" destOrd="0" presId="urn:microsoft.com/office/officeart/2008/layout/VerticalCurvedList"/>
    <dgm:cxn modelId="{02A11010-7F29-48AE-B070-230D6D938729}" type="presParOf" srcId="{ECE1F32E-E604-43C2-B4BA-CF816574D829}" destId="{A8DF119E-7A3D-4A2B-BF9B-7886FA8C65A6}" srcOrd="0" destOrd="0" presId="urn:microsoft.com/office/officeart/2008/layout/VerticalCurvedList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65580E-960C-487F-A803-035D69B2F9D8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48E6B2DB-EF8B-46EC-BBDD-BD49E819D1C4}">
      <dgm:prSet phldrT="[Text]" custT="1"/>
      <dgm:spPr/>
      <dgm:t>
        <a:bodyPr/>
        <a:lstStyle/>
        <a:p>
          <a:pPr rtl="0"/>
          <a:r>
            <a:rPr kumimoji="0" 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  <a:cs typeface="Georgia" pitchFamily="18" charset="0"/>
            </a:rPr>
            <a:t>Exemption of stamp duty and registration fees for land registration for the first</a:t>
          </a:r>
          <a:r>
            <a:rPr kumimoji="0" lang="en-US" sz="2800" b="1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  <a:cs typeface="Georgia" pitchFamily="18" charset="0"/>
            </a:rPr>
            <a:t> time</a:t>
          </a:r>
          <a:endParaRPr lang="en-US" sz="2800" b="1" dirty="0">
            <a:solidFill>
              <a:schemeClr val="bg1"/>
            </a:solidFill>
          </a:endParaRPr>
        </a:p>
      </dgm:t>
    </dgm:pt>
    <dgm:pt modelId="{2B62A651-5FE2-478A-963E-914E4A010D63}" type="parTrans" cxnId="{A0D2BEC1-6ECC-419A-B808-6B11BBC615B8}">
      <dgm:prSet/>
      <dgm:spPr/>
      <dgm:t>
        <a:bodyPr/>
        <a:lstStyle/>
        <a:p>
          <a:endParaRPr lang="en-US"/>
        </a:p>
      </dgm:t>
    </dgm:pt>
    <dgm:pt modelId="{9313D4D4-1132-4C70-9487-855FA898DA6C}" type="sibTrans" cxnId="{A0D2BEC1-6ECC-419A-B808-6B11BBC615B8}">
      <dgm:prSet/>
      <dgm:spPr/>
      <dgm:t>
        <a:bodyPr/>
        <a:lstStyle/>
        <a:p>
          <a:endParaRPr lang="en-US"/>
        </a:p>
      </dgm:t>
    </dgm:pt>
    <dgm:pt modelId="{49A97834-F6B5-434B-AC8E-CFCF5E0D54E7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rPr>
            <a:t>Exemption of stamp duty and registration fees for  registration of loan/credit document</a:t>
          </a:r>
          <a:endParaRPr lang="en-US" sz="2800" b="1" dirty="0">
            <a:solidFill>
              <a:schemeClr val="bg1"/>
            </a:solidFill>
          </a:endParaRPr>
        </a:p>
      </dgm:t>
    </dgm:pt>
    <dgm:pt modelId="{80B09D51-308F-4AA1-B7D2-49DCBD1592E5}" type="parTrans" cxnId="{12921558-D48C-4685-AB33-257AAF1FAB43}">
      <dgm:prSet/>
      <dgm:spPr/>
      <dgm:t>
        <a:bodyPr/>
        <a:lstStyle/>
        <a:p>
          <a:endParaRPr lang="en-US"/>
        </a:p>
      </dgm:t>
    </dgm:pt>
    <dgm:pt modelId="{24E3A905-A86D-4FDC-821A-E1AFFA59F1A9}" type="sibTrans" cxnId="{12921558-D48C-4685-AB33-257AAF1FAB43}">
      <dgm:prSet/>
      <dgm:spPr/>
      <dgm:t>
        <a:bodyPr/>
        <a:lstStyle/>
        <a:p>
          <a:endParaRPr lang="en-US"/>
        </a:p>
      </dgm:t>
    </dgm:pt>
    <dgm:pt modelId="{623327BF-9DA1-4A56-BC48-4FADB3EDD2E9}">
      <dgm:prSet phldrT="[Text]" custT="1"/>
      <dgm:spPr/>
      <dgm:t>
        <a:bodyPr/>
        <a:lstStyle/>
        <a:p>
          <a:r>
            <a:rPr kumimoji="0" 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  <a:cs typeface="Georgia" pitchFamily="18" charset="0"/>
            </a:rPr>
            <a:t>Exemption from dividend tax</a:t>
          </a:r>
          <a:endParaRPr lang="en-US" sz="2800" b="1" dirty="0">
            <a:solidFill>
              <a:schemeClr val="bg1"/>
            </a:solidFill>
          </a:endParaRPr>
        </a:p>
      </dgm:t>
    </dgm:pt>
    <dgm:pt modelId="{40140E01-9B03-46A6-9AEB-A3BDE8E2645E}" type="parTrans" cxnId="{7C0EF942-E5DF-4089-9ABE-756205C4F397}">
      <dgm:prSet/>
      <dgm:spPr/>
      <dgm:t>
        <a:bodyPr/>
        <a:lstStyle/>
        <a:p>
          <a:endParaRPr lang="en-US"/>
        </a:p>
      </dgm:t>
    </dgm:pt>
    <dgm:pt modelId="{3904FBF7-72F5-4C82-9C0C-68B3E84E0DAF}" type="sibTrans" cxnId="{7C0EF942-E5DF-4089-9ABE-756205C4F397}">
      <dgm:prSet/>
      <dgm:spPr/>
      <dgm:t>
        <a:bodyPr/>
        <a:lstStyle/>
        <a:p>
          <a:endParaRPr lang="en-US"/>
        </a:p>
      </dgm:t>
    </dgm:pt>
    <dgm:pt modelId="{D6562E8A-6C8A-4D53-9906-2E8E59CC72F2}" type="pres">
      <dgm:prSet presAssocID="{C465580E-960C-487F-A803-035D69B2F9D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9227F957-1297-46EB-97EC-100A6F528D76}" type="pres">
      <dgm:prSet presAssocID="{C465580E-960C-487F-A803-035D69B2F9D8}" presName="Name1" presStyleCnt="0"/>
      <dgm:spPr/>
    </dgm:pt>
    <dgm:pt modelId="{350624B4-32F7-41CB-9458-B4F52E8831E8}" type="pres">
      <dgm:prSet presAssocID="{C465580E-960C-487F-A803-035D69B2F9D8}" presName="cycle" presStyleCnt="0"/>
      <dgm:spPr/>
    </dgm:pt>
    <dgm:pt modelId="{F8A99485-8210-4EE7-B549-A77F33858ED5}" type="pres">
      <dgm:prSet presAssocID="{C465580E-960C-487F-A803-035D69B2F9D8}" presName="srcNode" presStyleLbl="node1" presStyleIdx="0" presStyleCnt="3"/>
      <dgm:spPr/>
    </dgm:pt>
    <dgm:pt modelId="{4ACF6C3E-7481-4387-8CFE-6D2F073451F9}" type="pres">
      <dgm:prSet presAssocID="{C465580E-960C-487F-A803-035D69B2F9D8}" presName="conn" presStyleLbl="parChTrans1D2" presStyleIdx="0" presStyleCnt="1"/>
      <dgm:spPr/>
      <dgm:t>
        <a:bodyPr/>
        <a:lstStyle/>
        <a:p>
          <a:endParaRPr lang="en-GB"/>
        </a:p>
      </dgm:t>
    </dgm:pt>
    <dgm:pt modelId="{72E53E9A-98ED-4519-8254-15481B607B34}" type="pres">
      <dgm:prSet presAssocID="{C465580E-960C-487F-A803-035D69B2F9D8}" presName="extraNode" presStyleLbl="node1" presStyleIdx="0" presStyleCnt="3"/>
      <dgm:spPr/>
    </dgm:pt>
    <dgm:pt modelId="{E85398D9-CE41-4343-B2D0-11A751EFC137}" type="pres">
      <dgm:prSet presAssocID="{C465580E-960C-487F-A803-035D69B2F9D8}" presName="dstNode" presStyleLbl="node1" presStyleIdx="0" presStyleCnt="3"/>
      <dgm:spPr/>
    </dgm:pt>
    <dgm:pt modelId="{34969E54-4064-4D38-8DD9-930964771390}" type="pres">
      <dgm:prSet presAssocID="{48E6B2DB-EF8B-46EC-BBDD-BD49E819D1C4}" presName="text_1" presStyleLbl="node1" presStyleIdx="0" presStyleCnt="3" custScaleY="1084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568491-11C4-436B-AE6C-94EEA979525D}" type="pres">
      <dgm:prSet presAssocID="{48E6B2DB-EF8B-46EC-BBDD-BD49E819D1C4}" presName="accent_1" presStyleCnt="0"/>
      <dgm:spPr/>
    </dgm:pt>
    <dgm:pt modelId="{9A4AFDA4-18F7-4229-BBFD-E11E3783485B}" type="pres">
      <dgm:prSet presAssocID="{48E6B2DB-EF8B-46EC-BBDD-BD49E819D1C4}" presName="accentRepeatNode" presStyleLbl="solidFgAcc1" presStyleIdx="0" presStyleCnt="3"/>
      <dgm:spPr/>
    </dgm:pt>
    <dgm:pt modelId="{195AC054-5332-4CB6-9E80-B965D2ED3CBF}" type="pres">
      <dgm:prSet presAssocID="{49A97834-F6B5-434B-AC8E-CFCF5E0D54E7}" presName="text_2" presStyleLbl="node1" presStyleIdx="1" presStyleCnt="3" custScaleY="134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46A034-DFE0-41DF-AC36-F9AC37DE5074}" type="pres">
      <dgm:prSet presAssocID="{49A97834-F6B5-434B-AC8E-CFCF5E0D54E7}" presName="accent_2" presStyleCnt="0"/>
      <dgm:spPr/>
    </dgm:pt>
    <dgm:pt modelId="{168EE0A5-0BAE-4BB8-AA8D-0691284FD512}" type="pres">
      <dgm:prSet presAssocID="{49A97834-F6B5-434B-AC8E-CFCF5E0D54E7}" presName="accentRepeatNode" presStyleLbl="solidFgAcc1" presStyleIdx="1" presStyleCnt="3"/>
      <dgm:spPr/>
    </dgm:pt>
    <dgm:pt modelId="{DEC52E22-F1DC-43F9-960F-902EBC687D2E}" type="pres">
      <dgm:prSet presAssocID="{623327BF-9DA1-4A56-BC48-4FADB3EDD2E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3916D7-92BA-4D71-9963-3FC1948BD6F3}" type="pres">
      <dgm:prSet presAssocID="{623327BF-9DA1-4A56-BC48-4FADB3EDD2E9}" presName="accent_3" presStyleCnt="0"/>
      <dgm:spPr/>
    </dgm:pt>
    <dgm:pt modelId="{3200C8E4-E75C-4678-AF88-D96E0B3749A4}" type="pres">
      <dgm:prSet presAssocID="{623327BF-9DA1-4A56-BC48-4FADB3EDD2E9}" presName="accentRepeatNode" presStyleLbl="solidFgAcc1" presStyleIdx="2" presStyleCnt="3"/>
      <dgm:spPr/>
    </dgm:pt>
  </dgm:ptLst>
  <dgm:cxnLst>
    <dgm:cxn modelId="{4C15F178-A4E7-4053-9190-7DE348AB9775}" type="presOf" srcId="{49A97834-F6B5-434B-AC8E-CFCF5E0D54E7}" destId="{195AC054-5332-4CB6-9E80-B965D2ED3CBF}" srcOrd="0" destOrd="0" presId="urn:microsoft.com/office/officeart/2008/layout/VerticalCurvedList"/>
    <dgm:cxn modelId="{A0D2BEC1-6ECC-419A-B808-6B11BBC615B8}" srcId="{C465580E-960C-487F-A803-035D69B2F9D8}" destId="{48E6B2DB-EF8B-46EC-BBDD-BD49E819D1C4}" srcOrd="0" destOrd="0" parTransId="{2B62A651-5FE2-478A-963E-914E4A010D63}" sibTransId="{9313D4D4-1132-4C70-9487-855FA898DA6C}"/>
    <dgm:cxn modelId="{CB8089E9-64AB-478E-9C8B-F0B6F649A123}" type="presOf" srcId="{623327BF-9DA1-4A56-BC48-4FADB3EDD2E9}" destId="{DEC52E22-F1DC-43F9-960F-902EBC687D2E}" srcOrd="0" destOrd="0" presId="urn:microsoft.com/office/officeart/2008/layout/VerticalCurvedList"/>
    <dgm:cxn modelId="{8AE23307-EF9C-42A0-9C6A-081AD6D15D80}" type="presOf" srcId="{48E6B2DB-EF8B-46EC-BBDD-BD49E819D1C4}" destId="{34969E54-4064-4D38-8DD9-930964771390}" srcOrd="0" destOrd="0" presId="urn:microsoft.com/office/officeart/2008/layout/VerticalCurvedList"/>
    <dgm:cxn modelId="{7C0EF942-E5DF-4089-9ABE-756205C4F397}" srcId="{C465580E-960C-487F-A803-035D69B2F9D8}" destId="{623327BF-9DA1-4A56-BC48-4FADB3EDD2E9}" srcOrd="2" destOrd="0" parTransId="{40140E01-9B03-46A6-9AEB-A3BDE8E2645E}" sibTransId="{3904FBF7-72F5-4C82-9C0C-68B3E84E0DAF}"/>
    <dgm:cxn modelId="{CBA35BDF-4936-4B4D-AD9F-31B9A6EECEF7}" type="presOf" srcId="{C465580E-960C-487F-A803-035D69B2F9D8}" destId="{D6562E8A-6C8A-4D53-9906-2E8E59CC72F2}" srcOrd="0" destOrd="0" presId="urn:microsoft.com/office/officeart/2008/layout/VerticalCurvedList"/>
    <dgm:cxn modelId="{12921558-D48C-4685-AB33-257AAF1FAB43}" srcId="{C465580E-960C-487F-A803-035D69B2F9D8}" destId="{49A97834-F6B5-434B-AC8E-CFCF5E0D54E7}" srcOrd="1" destOrd="0" parTransId="{80B09D51-308F-4AA1-B7D2-49DCBD1592E5}" sibTransId="{24E3A905-A86D-4FDC-821A-E1AFFA59F1A9}"/>
    <dgm:cxn modelId="{79911BDC-982E-4CD9-995A-8B1256D06387}" type="presOf" srcId="{9313D4D4-1132-4C70-9487-855FA898DA6C}" destId="{4ACF6C3E-7481-4387-8CFE-6D2F073451F9}" srcOrd="0" destOrd="0" presId="urn:microsoft.com/office/officeart/2008/layout/VerticalCurvedList"/>
    <dgm:cxn modelId="{E32AC451-CACD-4AA7-9BAD-E03AD1EAC731}" type="presParOf" srcId="{D6562E8A-6C8A-4D53-9906-2E8E59CC72F2}" destId="{9227F957-1297-46EB-97EC-100A6F528D76}" srcOrd="0" destOrd="0" presId="urn:microsoft.com/office/officeart/2008/layout/VerticalCurvedList"/>
    <dgm:cxn modelId="{F5E56BC5-F523-473C-8F95-4DDB45F2DEC7}" type="presParOf" srcId="{9227F957-1297-46EB-97EC-100A6F528D76}" destId="{350624B4-32F7-41CB-9458-B4F52E8831E8}" srcOrd="0" destOrd="0" presId="urn:microsoft.com/office/officeart/2008/layout/VerticalCurvedList"/>
    <dgm:cxn modelId="{4BBC80CB-9CEB-4F43-88B5-3DB7B1DC5F9D}" type="presParOf" srcId="{350624B4-32F7-41CB-9458-B4F52E8831E8}" destId="{F8A99485-8210-4EE7-B549-A77F33858ED5}" srcOrd="0" destOrd="0" presId="urn:microsoft.com/office/officeart/2008/layout/VerticalCurvedList"/>
    <dgm:cxn modelId="{B4AF9555-9A31-4596-AF4B-0392C2B5F346}" type="presParOf" srcId="{350624B4-32F7-41CB-9458-B4F52E8831E8}" destId="{4ACF6C3E-7481-4387-8CFE-6D2F073451F9}" srcOrd="1" destOrd="0" presId="urn:microsoft.com/office/officeart/2008/layout/VerticalCurvedList"/>
    <dgm:cxn modelId="{9BA4F9B0-15A4-4CBB-8AF0-1884E1C98D75}" type="presParOf" srcId="{350624B4-32F7-41CB-9458-B4F52E8831E8}" destId="{72E53E9A-98ED-4519-8254-15481B607B34}" srcOrd="2" destOrd="0" presId="urn:microsoft.com/office/officeart/2008/layout/VerticalCurvedList"/>
    <dgm:cxn modelId="{CA86789C-F62A-4AAD-B530-5DD013A6A0DD}" type="presParOf" srcId="{350624B4-32F7-41CB-9458-B4F52E8831E8}" destId="{E85398D9-CE41-4343-B2D0-11A751EFC137}" srcOrd="3" destOrd="0" presId="urn:microsoft.com/office/officeart/2008/layout/VerticalCurvedList"/>
    <dgm:cxn modelId="{55076139-3586-4CEC-B808-0CB618370F6F}" type="presParOf" srcId="{9227F957-1297-46EB-97EC-100A6F528D76}" destId="{34969E54-4064-4D38-8DD9-930964771390}" srcOrd="1" destOrd="0" presId="urn:microsoft.com/office/officeart/2008/layout/VerticalCurvedList"/>
    <dgm:cxn modelId="{E33B07BC-EFA0-43FC-AFA9-AF7F56F0DD50}" type="presParOf" srcId="{9227F957-1297-46EB-97EC-100A6F528D76}" destId="{50568491-11C4-436B-AE6C-94EEA979525D}" srcOrd="2" destOrd="0" presId="urn:microsoft.com/office/officeart/2008/layout/VerticalCurvedList"/>
    <dgm:cxn modelId="{355169D0-8DFB-44E1-A014-A945387061B6}" type="presParOf" srcId="{50568491-11C4-436B-AE6C-94EEA979525D}" destId="{9A4AFDA4-18F7-4229-BBFD-E11E3783485B}" srcOrd="0" destOrd="0" presId="urn:microsoft.com/office/officeart/2008/layout/VerticalCurvedList"/>
    <dgm:cxn modelId="{6CABF08B-E301-494E-A49D-11607F1A67ED}" type="presParOf" srcId="{9227F957-1297-46EB-97EC-100A6F528D76}" destId="{195AC054-5332-4CB6-9E80-B965D2ED3CBF}" srcOrd="3" destOrd="0" presId="urn:microsoft.com/office/officeart/2008/layout/VerticalCurvedList"/>
    <dgm:cxn modelId="{AEADEB89-D12C-4187-9D33-013534D3491A}" type="presParOf" srcId="{9227F957-1297-46EB-97EC-100A6F528D76}" destId="{C646A034-DFE0-41DF-AC36-F9AC37DE5074}" srcOrd="4" destOrd="0" presId="urn:microsoft.com/office/officeart/2008/layout/VerticalCurvedList"/>
    <dgm:cxn modelId="{DC287967-E326-4776-BD0F-ADE9F21718CA}" type="presParOf" srcId="{C646A034-DFE0-41DF-AC36-F9AC37DE5074}" destId="{168EE0A5-0BAE-4BB8-AA8D-0691284FD512}" srcOrd="0" destOrd="0" presId="urn:microsoft.com/office/officeart/2008/layout/VerticalCurvedList"/>
    <dgm:cxn modelId="{D0DAE231-FD8C-4901-81E3-6862A4DB32D2}" type="presParOf" srcId="{9227F957-1297-46EB-97EC-100A6F528D76}" destId="{DEC52E22-F1DC-43F9-960F-902EBC687D2E}" srcOrd="5" destOrd="0" presId="urn:microsoft.com/office/officeart/2008/layout/VerticalCurvedList"/>
    <dgm:cxn modelId="{B178E67A-C469-46EF-B551-E10C842AB4D1}" type="presParOf" srcId="{9227F957-1297-46EB-97EC-100A6F528D76}" destId="{7A3916D7-92BA-4D71-9963-3FC1948BD6F3}" srcOrd="6" destOrd="0" presId="urn:microsoft.com/office/officeart/2008/layout/VerticalCurvedList"/>
    <dgm:cxn modelId="{44D29F84-5A55-459D-8526-F7A3901C5C3F}" type="presParOf" srcId="{7A3916D7-92BA-4D71-9963-3FC1948BD6F3}" destId="{3200C8E4-E75C-4678-AF88-D96E0B3749A4}" srcOrd="0" destOrd="0" presId="urn:microsoft.com/office/officeart/2008/layout/VerticalCurvedList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465580E-960C-487F-A803-035D69B2F9D8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48E6B2DB-EF8B-46EC-BBDD-BD49E819D1C4}">
      <dgm:prSet phldrT="[Text]" custT="1"/>
      <dgm:spPr/>
      <dgm:t>
        <a:bodyPr/>
        <a:lstStyle/>
        <a:p>
          <a:pPr rtl="0"/>
          <a:r>
            <a:rPr lang="en-US" sz="2400" b="1" dirty="0" smtClean="0">
              <a:solidFill>
                <a:schemeClr val="bg1"/>
              </a:solidFill>
            </a:rPr>
            <a:t>Income Tax exemption : 100% for first 3 years; </a:t>
          </a:r>
        </a:p>
        <a:p>
          <a:pPr rtl="0"/>
          <a:r>
            <a:rPr lang="en-US" sz="2400" b="1" dirty="0" smtClean="0">
              <a:solidFill>
                <a:schemeClr val="bg1"/>
              </a:solidFill>
            </a:rPr>
            <a:t>80% for 4</a:t>
          </a:r>
          <a:r>
            <a:rPr lang="en-US" sz="2400" b="1" baseline="30000" dirty="0" smtClean="0">
              <a:solidFill>
                <a:schemeClr val="bg1"/>
              </a:solidFill>
            </a:rPr>
            <a:t>th</a:t>
          </a:r>
          <a:r>
            <a:rPr lang="en-US" sz="2400" b="1" dirty="0" smtClean="0">
              <a:solidFill>
                <a:schemeClr val="bg1"/>
              </a:solidFill>
            </a:rPr>
            <a:t> year; 70 % for 5</a:t>
          </a:r>
          <a:r>
            <a:rPr lang="en-US" sz="2400" b="1" baseline="30000" dirty="0" smtClean="0">
              <a:solidFill>
                <a:schemeClr val="bg1"/>
              </a:solidFill>
            </a:rPr>
            <a:t>th</a:t>
          </a:r>
          <a:r>
            <a:rPr lang="en-US" sz="2400" b="1" dirty="0" smtClean="0">
              <a:solidFill>
                <a:schemeClr val="bg1"/>
              </a:solidFill>
            </a:rPr>
            <a:t> year;  60% for 6th year; 50% for 7</a:t>
          </a:r>
          <a:r>
            <a:rPr lang="en-US" sz="2400" b="1" baseline="30000" dirty="0" smtClean="0">
              <a:solidFill>
                <a:schemeClr val="bg1"/>
              </a:solidFill>
            </a:rPr>
            <a:t>th</a:t>
          </a:r>
          <a:r>
            <a:rPr lang="en-US" sz="2400" b="1" dirty="0" smtClean="0">
              <a:solidFill>
                <a:schemeClr val="bg1"/>
              </a:solidFill>
            </a:rPr>
            <a:t> year; 40% for 8</a:t>
          </a:r>
          <a:r>
            <a:rPr lang="en-US" sz="2400" b="1" baseline="30000" dirty="0" smtClean="0">
              <a:solidFill>
                <a:schemeClr val="bg1"/>
              </a:solidFill>
            </a:rPr>
            <a:t>th</a:t>
          </a:r>
          <a:r>
            <a:rPr lang="en-US" sz="2400" b="1" dirty="0" smtClean="0">
              <a:solidFill>
                <a:schemeClr val="bg1"/>
              </a:solidFill>
            </a:rPr>
            <a:t> year; 30 %for 9</a:t>
          </a:r>
          <a:r>
            <a:rPr lang="en-US" sz="2400" b="1" baseline="30000" dirty="0" smtClean="0">
              <a:solidFill>
                <a:schemeClr val="bg1"/>
              </a:solidFill>
            </a:rPr>
            <a:t>th</a:t>
          </a:r>
          <a:r>
            <a:rPr lang="en-US" sz="2400" b="1" dirty="0" smtClean="0">
              <a:solidFill>
                <a:schemeClr val="bg1"/>
              </a:solidFill>
            </a:rPr>
            <a:t> year and           20% for 10</a:t>
          </a:r>
          <a:r>
            <a:rPr lang="en-US" sz="2400" b="1" baseline="30000" dirty="0" smtClean="0">
              <a:solidFill>
                <a:schemeClr val="bg1"/>
              </a:solidFill>
            </a:rPr>
            <a:t>th</a:t>
          </a:r>
          <a:r>
            <a:rPr lang="en-US" sz="2400" b="1" dirty="0" smtClean="0">
              <a:solidFill>
                <a:schemeClr val="bg1"/>
              </a:solidFill>
            </a:rPr>
            <a:t> year.</a:t>
          </a:r>
          <a:endParaRPr lang="en-US" sz="2400" b="1" dirty="0">
            <a:solidFill>
              <a:schemeClr val="bg1"/>
            </a:solidFill>
          </a:endParaRPr>
        </a:p>
      </dgm:t>
    </dgm:pt>
    <dgm:pt modelId="{2B62A651-5FE2-478A-963E-914E4A010D63}" type="parTrans" cxnId="{A0D2BEC1-6ECC-419A-B808-6B11BBC615B8}">
      <dgm:prSet/>
      <dgm:spPr/>
      <dgm:t>
        <a:bodyPr/>
        <a:lstStyle/>
        <a:p>
          <a:endParaRPr lang="en-US"/>
        </a:p>
      </dgm:t>
    </dgm:pt>
    <dgm:pt modelId="{9313D4D4-1132-4C70-9487-855FA898DA6C}" type="sibTrans" cxnId="{A0D2BEC1-6ECC-419A-B808-6B11BBC615B8}">
      <dgm:prSet/>
      <dgm:spPr/>
      <dgm:t>
        <a:bodyPr/>
        <a:lstStyle/>
        <a:p>
          <a:endParaRPr lang="en-US"/>
        </a:p>
      </dgm:t>
    </dgm:pt>
    <dgm:pt modelId="{1B290E32-D7FA-4252-8CF7-E34F2F80A60C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  <a:cs typeface="Georgia" pitchFamily="18" charset="0"/>
            </a:rPr>
            <a:t>Exemption from import duty, regulatory duty, supplementary duty and VAT on all capital machinery and raw materials (except locally available construction goods)</a:t>
          </a:r>
          <a:endParaRPr lang="en-US" sz="2400" b="1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9A7DCD71-DB80-4E4D-AD88-B33FC7E0C806}" type="parTrans" cxnId="{B78CC9D0-4F76-47EC-83CD-B6DB7D02939D}">
      <dgm:prSet/>
      <dgm:spPr/>
      <dgm:t>
        <a:bodyPr/>
        <a:lstStyle/>
        <a:p>
          <a:endParaRPr lang="en-US"/>
        </a:p>
      </dgm:t>
    </dgm:pt>
    <dgm:pt modelId="{04DA2BA8-4E6D-482E-9FDA-94F31B279117}" type="sibTrans" cxnId="{B78CC9D0-4F76-47EC-83CD-B6DB7D02939D}">
      <dgm:prSet/>
      <dgm:spPr/>
      <dgm:t>
        <a:bodyPr/>
        <a:lstStyle/>
        <a:p>
          <a:endParaRPr lang="en-US"/>
        </a:p>
      </dgm:t>
    </dgm:pt>
    <dgm:pt modelId="{D6562E8A-6C8A-4D53-9906-2E8E59CC72F2}" type="pres">
      <dgm:prSet presAssocID="{C465580E-960C-487F-A803-035D69B2F9D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9227F957-1297-46EB-97EC-100A6F528D76}" type="pres">
      <dgm:prSet presAssocID="{C465580E-960C-487F-A803-035D69B2F9D8}" presName="Name1" presStyleCnt="0"/>
      <dgm:spPr/>
    </dgm:pt>
    <dgm:pt modelId="{350624B4-32F7-41CB-9458-B4F52E8831E8}" type="pres">
      <dgm:prSet presAssocID="{C465580E-960C-487F-A803-035D69B2F9D8}" presName="cycle" presStyleCnt="0"/>
      <dgm:spPr/>
    </dgm:pt>
    <dgm:pt modelId="{F8A99485-8210-4EE7-B549-A77F33858ED5}" type="pres">
      <dgm:prSet presAssocID="{C465580E-960C-487F-A803-035D69B2F9D8}" presName="srcNode" presStyleLbl="node1" presStyleIdx="0" presStyleCnt="2"/>
      <dgm:spPr/>
    </dgm:pt>
    <dgm:pt modelId="{4ACF6C3E-7481-4387-8CFE-6D2F073451F9}" type="pres">
      <dgm:prSet presAssocID="{C465580E-960C-487F-A803-035D69B2F9D8}" presName="conn" presStyleLbl="parChTrans1D2" presStyleIdx="0" presStyleCnt="1"/>
      <dgm:spPr/>
      <dgm:t>
        <a:bodyPr/>
        <a:lstStyle/>
        <a:p>
          <a:endParaRPr lang="en-GB"/>
        </a:p>
      </dgm:t>
    </dgm:pt>
    <dgm:pt modelId="{72E53E9A-98ED-4519-8254-15481B607B34}" type="pres">
      <dgm:prSet presAssocID="{C465580E-960C-487F-A803-035D69B2F9D8}" presName="extraNode" presStyleLbl="node1" presStyleIdx="0" presStyleCnt="2"/>
      <dgm:spPr/>
    </dgm:pt>
    <dgm:pt modelId="{E85398D9-CE41-4343-B2D0-11A751EFC137}" type="pres">
      <dgm:prSet presAssocID="{C465580E-960C-487F-A803-035D69B2F9D8}" presName="dstNode" presStyleLbl="node1" presStyleIdx="0" presStyleCnt="2"/>
      <dgm:spPr/>
    </dgm:pt>
    <dgm:pt modelId="{34969E54-4064-4D38-8DD9-930964771390}" type="pres">
      <dgm:prSet presAssocID="{48E6B2DB-EF8B-46EC-BBDD-BD49E819D1C4}" presName="text_1" presStyleLbl="node1" presStyleIdx="0" presStyleCnt="2" custScaleY="161495" custLinFactNeighborY="174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568491-11C4-436B-AE6C-94EEA979525D}" type="pres">
      <dgm:prSet presAssocID="{48E6B2DB-EF8B-46EC-BBDD-BD49E819D1C4}" presName="accent_1" presStyleCnt="0"/>
      <dgm:spPr/>
    </dgm:pt>
    <dgm:pt modelId="{9A4AFDA4-18F7-4229-BBFD-E11E3783485B}" type="pres">
      <dgm:prSet presAssocID="{48E6B2DB-EF8B-46EC-BBDD-BD49E819D1C4}" presName="accentRepeatNode" presStyleLbl="solidFgAcc1" presStyleIdx="0" presStyleCnt="2"/>
      <dgm:spPr/>
    </dgm:pt>
    <dgm:pt modelId="{02942C5F-A631-44E5-A427-CFCA8E081690}" type="pres">
      <dgm:prSet presAssocID="{1B290E32-D7FA-4252-8CF7-E34F2F80A60C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6379A1-BF42-46ED-91E0-A9A0A809E773}" type="pres">
      <dgm:prSet presAssocID="{1B290E32-D7FA-4252-8CF7-E34F2F80A60C}" presName="accent_2" presStyleCnt="0"/>
      <dgm:spPr/>
    </dgm:pt>
    <dgm:pt modelId="{70784CB8-564C-45D7-9583-533500F0D7F6}" type="pres">
      <dgm:prSet presAssocID="{1B290E32-D7FA-4252-8CF7-E34F2F80A60C}" presName="accentRepeatNode" presStyleLbl="solidFgAcc1" presStyleIdx="1" presStyleCnt="2"/>
      <dgm:spPr/>
    </dgm:pt>
  </dgm:ptLst>
  <dgm:cxnLst>
    <dgm:cxn modelId="{A0D2BEC1-6ECC-419A-B808-6B11BBC615B8}" srcId="{C465580E-960C-487F-A803-035D69B2F9D8}" destId="{48E6B2DB-EF8B-46EC-BBDD-BD49E819D1C4}" srcOrd="0" destOrd="0" parTransId="{2B62A651-5FE2-478A-963E-914E4A010D63}" sibTransId="{9313D4D4-1132-4C70-9487-855FA898DA6C}"/>
    <dgm:cxn modelId="{B07E7C1D-04C3-42C8-BB9A-1EF6901DB573}" type="presOf" srcId="{9313D4D4-1132-4C70-9487-855FA898DA6C}" destId="{4ACF6C3E-7481-4387-8CFE-6D2F073451F9}" srcOrd="0" destOrd="0" presId="urn:microsoft.com/office/officeart/2008/layout/VerticalCurvedList"/>
    <dgm:cxn modelId="{9F1D5701-7CD5-4AD1-9EC7-585E2E32ED8B}" type="presOf" srcId="{1B290E32-D7FA-4252-8CF7-E34F2F80A60C}" destId="{02942C5F-A631-44E5-A427-CFCA8E081690}" srcOrd="0" destOrd="0" presId="urn:microsoft.com/office/officeart/2008/layout/VerticalCurvedList"/>
    <dgm:cxn modelId="{354B8B9B-3546-4C81-8372-6FCCBB399110}" type="presOf" srcId="{C465580E-960C-487F-A803-035D69B2F9D8}" destId="{D6562E8A-6C8A-4D53-9906-2E8E59CC72F2}" srcOrd="0" destOrd="0" presId="urn:microsoft.com/office/officeart/2008/layout/VerticalCurvedList"/>
    <dgm:cxn modelId="{E6101EC2-DB31-4FB3-9E5A-2CCABE1A72A9}" type="presOf" srcId="{48E6B2DB-EF8B-46EC-BBDD-BD49E819D1C4}" destId="{34969E54-4064-4D38-8DD9-930964771390}" srcOrd="0" destOrd="0" presId="urn:microsoft.com/office/officeart/2008/layout/VerticalCurvedList"/>
    <dgm:cxn modelId="{B78CC9D0-4F76-47EC-83CD-B6DB7D02939D}" srcId="{C465580E-960C-487F-A803-035D69B2F9D8}" destId="{1B290E32-D7FA-4252-8CF7-E34F2F80A60C}" srcOrd="1" destOrd="0" parTransId="{9A7DCD71-DB80-4E4D-AD88-B33FC7E0C806}" sibTransId="{04DA2BA8-4E6D-482E-9FDA-94F31B279117}"/>
    <dgm:cxn modelId="{E562C6BF-DEC9-48B0-B1FE-193B6396A079}" type="presParOf" srcId="{D6562E8A-6C8A-4D53-9906-2E8E59CC72F2}" destId="{9227F957-1297-46EB-97EC-100A6F528D76}" srcOrd="0" destOrd="0" presId="urn:microsoft.com/office/officeart/2008/layout/VerticalCurvedList"/>
    <dgm:cxn modelId="{35065C26-7E32-400C-8F5F-0C90C0B2D9B3}" type="presParOf" srcId="{9227F957-1297-46EB-97EC-100A6F528D76}" destId="{350624B4-32F7-41CB-9458-B4F52E8831E8}" srcOrd="0" destOrd="0" presId="urn:microsoft.com/office/officeart/2008/layout/VerticalCurvedList"/>
    <dgm:cxn modelId="{1C662E07-0252-4F40-9904-EE7CD644B8B2}" type="presParOf" srcId="{350624B4-32F7-41CB-9458-B4F52E8831E8}" destId="{F8A99485-8210-4EE7-B549-A77F33858ED5}" srcOrd="0" destOrd="0" presId="urn:microsoft.com/office/officeart/2008/layout/VerticalCurvedList"/>
    <dgm:cxn modelId="{EDD68310-2DCF-45FF-8A99-1E3471D58400}" type="presParOf" srcId="{350624B4-32F7-41CB-9458-B4F52E8831E8}" destId="{4ACF6C3E-7481-4387-8CFE-6D2F073451F9}" srcOrd="1" destOrd="0" presId="urn:microsoft.com/office/officeart/2008/layout/VerticalCurvedList"/>
    <dgm:cxn modelId="{B3EC1A78-84C7-4D42-9B0B-32A3EFAA1855}" type="presParOf" srcId="{350624B4-32F7-41CB-9458-B4F52E8831E8}" destId="{72E53E9A-98ED-4519-8254-15481B607B34}" srcOrd="2" destOrd="0" presId="urn:microsoft.com/office/officeart/2008/layout/VerticalCurvedList"/>
    <dgm:cxn modelId="{ECF8A7D4-BDB8-4B2D-9C29-ADF894B7D665}" type="presParOf" srcId="{350624B4-32F7-41CB-9458-B4F52E8831E8}" destId="{E85398D9-CE41-4343-B2D0-11A751EFC137}" srcOrd="3" destOrd="0" presId="urn:microsoft.com/office/officeart/2008/layout/VerticalCurvedList"/>
    <dgm:cxn modelId="{455DBB61-6AE5-4DCE-80FF-5C285034D93B}" type="presParOf" srcId="{9227F957-1297-46EB-97EC-100A6F528D76}" destId="{34969E54-4064-4D38-8DD9-930964771390}" srcOrd="1" destOrd="0" presId="urn:microsoft.com/office/officeart/2008/layout/VerticalCurvedList"/>
    <dgm:cxn modelId="{0A35864B-6969-41EE-9FB3-5D50C7588F57}" type="presParOf" srcId="{9227F957-1297-46EB-97EC-100A6F528D76}" destId="{50568491-11C4-436B-AE6C-94EEA979525D}" srcOrd="2" destOrd="0" presId="urn:microsoft.com/office/officeart/2008/layout/VerticalCurvedList"/>
    <dgm:cxn modelId="{969CFFB3-4A97-4C0B-9101-9FA0685B9C83}" type="presParOf" srcId="{50568491-11C4-436B-AE6C-94EEA979525D}" destId="{9A4AFDA4-18F7-4229-BBFD-E11E3783485B}" srcOrd="0" destOrd="0" presId="urn:microsoft.com/office/officeart/2008/layout/VerticalCurvedList"/>
    <dgm:cxn modelId="{308EFEA6-998E-4692-A136-FFF145A2176A}" type="presParOf" srcId="{9227F957-1297-46EB-97EC-100A6F528D76}" destId="{02942C5F-A631-44E5-A427-CFCA8E081690}" srcOrd="3" destOrd="0" presId="urn:microsoft.com/office/officeart/2008/layout/VerticalCurvedList"/>
    <dgm:cxn modelId="{E30FCB99-87DA-4E83-A4BB-C1E789B18F88}" type="presParOf" srcId="{9227F957-1297-46EB-97EC-100A6F528D76}" destId="{A86379A1-BF42-46ED-91E0-A9A0A809E773}" srcOrd="4" destOrd="0" presId="urn:microsoft.com/office/officeart/2008/layout/VerticalCurvedList"/>
    <dgm:cxn modelId="{FC3B385A-FFF1-4136-B414-0CE1EBE66FA0}" type="presParOf" srcId="{A86379A1-BF42-46ED-91E0-A9A0A809E773}" destId="{70784CB8-564C-45D7-9583-533500F0D7F6}" srcOrd="0" destOrd="0" presId="urn:microsoft.com/office/officeart/2008/layout/VerticalCurvedList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465580E-960C-487F-A803-035D69B2F9D8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928F59D7-CE95-4EFE-AF5F-463C1DA5EF6F}">
      <dgm:prSet custT="1"/>
      <dgm:spPr/>
      <dgm:t>
        <a:bodyPr/>
        <a:lstStyle/>
        <a:p>
          <a:pPr rtl="0"/>
          <a:r>
            <a: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  <a:cs typeface="Georgia" pitchFamily="18" charset="0"/>
            </a:rPr>
            <a:t>Tax exemption on royalties, technical fees etc.</a:t>
          </a:r>
          <a:endParaRPr kumimoji="0" lang="en-US" sz="24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DDB33C5C-3CD6-4FCC-AF0D-009587B29B99}" type="parTrans" cxnId="{1CB88FF9-BC2F-4B3C-8388-BC57587C56B7}">
      <dgm:prSet/>
      <dgm:spPr/>
      <dgm:t>
        <a:bodyPr/>
        <a:lstStyle/>
        <a:p>
          <a:endParaRPr lang="en-US"/>
        </a:p>
      </dgm:t>
    </dgm:pt>
    <dgm:pt modelId="{18341370-5325-4D30-B761-AED4407CCAA1}" type="sibTrans" cxnId="{1CB88FF9-BC2F-4B3C-8388-BC57587C56B7}">
      <dgm:prSet/>
      <dgm:spPr/>
      <dgm:t>
        <a:bodyPr/>
        <a:lstStyle/>
        <a:p>
          <a:endParaRPr lang="en-US"/>
        </a:p>
      </dgm:t>
    </dgm:pt>
    <dgm:pt modelId="{7AFA9D02-A84E-4191-AEB3-CF556D553728}">
      <dgm:prSet custT="1"/>
      <dgm:spPr/>
      <dgm:t>
        <a:bodyPr/>
        <a:lstStyle/>
        <a:p>
          <a:pPr rtl="0"/>
          <a:r>
            <a: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  <a:cs typeface="Georgia" pitchFamily="18" charset="0"/>
            </a:rPr>
            <a:t>Tax exemption on capital gains from transfer of shares</a:t>
          </a:r>
          <a:endParaRPr kumimoji="0" lang="en-US" sz="24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43EAE573-AB6B-4835-9244-ECE2A9A1A73B}" type="parTrans" cxnId="{01FE83A0-2059-4640-8CAE-96F050B033CC}">
      <dgm:prSet/>
      <dgm:spPr/>
      <dgm:t>
        <a:bodyPr/>
        <a:lstStyle/>
        <a:p>
          <a:endParaRPr lang="en-US"/>
        </a:p>
      </dgm:t>
    </dgm:pt>
    <dgm:pt modelId="{EF950A5E-69CA-4DBF-A61B-F6FFD8A18181}" type="sibTrans" cxnId="{01FE83A0-2059-4640-8CAE-96F050B033CC}">
      <dgm:prSet/>
      <dgm:spPr/>
      <dgm:t>
        <a:bodyPr/>
        <a:lstStyle/>
        <a:p>
          <a:endParaRPr lang="en-US"/>
        </a:p>
      </dgm:t>
    </dgm:pt>
    <dgm:pt modelId="{D6562E8A-6C8A-4D53-9906-2E8E59CC72F2}" type="pres">
      <dgm:prSet presAssocID="{C465580E-960C-487F-A803-035D69B2F9D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9227F957-1297-46EB-97EC-100A6F528D76}" type="pres">
      <dgm:prSet presAssocID="{C465580E-960C-487F-A803-035D69B2F9D8}" presName="Name1" presStyleCnt="0"/>
      <dgm:spPr/>
    </dgm:pt>
    <dgm:pt modelId="{350624B4-32F7-41CB-9458-B4F52E8831E8}" type="pres">
      <dgm:prSet presAssocID="{C465580E-960C-487F-A803-035D69B2F9D8}" presName="cycle" presStyleCnt="0"/>
      <dgm:spPr/>
    </dgm:pt>
    <dgm:pt modelId="{F8A99485-8210-4EE7-B549-A77F33858ED5}" type="pres">
      <dgm:prSet presAssocID="{C465580E-960C-487F-A803-035D69B2F9D8}" presName="srcNode" presStyleLbl="node1" presStyleIdx="0" presStyleCnt="2"/>
      <dgm:spPr/>
    </dgm:pt>
    <dgm:pt modelId="{4ACF6C3E-7481-4387-8CFE-6D2F073451F9}" type="pres">
      <dgm:prSet presAssocID="{C465580E-960C-487F-A803-035D69B2F9D8}" presName="conn" presStyleLbl="parChTrans1D2" presStyleIdx="0" presStyleCnt="1"/>
      <dgm:spPr/>
      <dgm:t>
        <a:bodyPr/>
        <a:lstStyle/>
        <a:p>
          <a:endParaRPr lang="en-GB"/>
        </a:p>
      </dgm:t>
    </dgm:pt>
    <dgm:pt modelId="{72E53E9A-98ED-4519-8254-15481B607B34}" type="pres">
      <dgm:prSet presAssocID="{C465580E-960C-487F-A803-035D69B2F9D8}" presName="extraNode" presStyleLbl="node1" presStyleIdx="0" presStyleCnt="2"/>
      <dgm:spPr/>
    </dgm:pt>
    <dgm:pt modelId="{E85398D9-CE41-4343-B2D0-11A751EFC137}" type="pres">
      <dgm:prSet presAssocID="{C465580E-960C-487F-A803-035D69B2F9D8}" presName="dstNode" presStyleLbl="node1" presStyleIdx="0" presStyleCnt="2"/>
      <dgm:spPr/>
    </dgm:pt>
    <dgm:pt modelId="{019AFEF2-8C0B-4FAC-B0BA-867755A33149}" type="pres">
      <dgm:prSet presAssocID="{928F59D7-CE95-4EFE-AF5F-463C1DA5EF6F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7C395-1AF2-4052-AEB4-ED78AF658EA3}" type="pres">
      <dgm:prSet presAssocID="{928F59D7-CE95-4EFE-AF5F-463C1DA5EF6F}" presName="accent_1" presStyleCnt="0"/>
      <dgm:spPr/>
    </dgm:pt>
    <dgm:pt modelId="{86B6754A-58E9-40CC-8262-DE7D7921A14D}" type="pres">
      <dgm:prSet presAssocID="{928F59D7-CE95-4EFE-AF5F-463C1DA5EF6F}" presName="accentRepeatNode" presStyleLbl="solidFgAcc1" presStyleIdx="0" presStyleCnt="2" custScaleY="85620" custLinFactNeighborX="-1258" custLinFactNeighborY="-38693"/>
      <dgm:spPr/>
    </dgm:pt>
    <dgm:pt modelId="{DF4C7BDF-32D5-4E9E-B19D-E0A533EBD73A}" type="pres">
      <dgm:prSet presAssocID="{7AFA9D02-A84E-4191-AEB3-CF556D553728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D94A46-B096-450B-B6B0-78EA2079F918}" type="pres">
      <dgm:prSet presAssocID="{7AFA9D02-A84E-4191-AEB3-CF556D553728}" presName="accent_2" presStyleCnt="0"/>
      <dgm:spPr/>
    </dgm:pt>
    <dgm:pt modelId="{F987F208-DAD4-4B36-AA36-C09D3D3DAE34}" type="pres">
      <dgm:prSet presAssocID="{7AFA9D02-A84E-4191-AEB3-CF556D553728}" presName="accentRepeatNode" presStyleLbl="solidFgAcc1" presStyleIdx="1" presStyleCnt="2" custScaleX="111123" custScaleY="97401" custLinFactNeighborX="-4932" custLinFactNeighborY="-46765"/>
      <dgm:spPr/>
    </dgm:pt>
  </dgm:ptLst>
  <dgm:cxnLst>
    <dgm:cxn modelId="{FD5A8CF3-6D8D-4678-BBAD-B60C2BBBF430}" type="presOf" srcId="{928F59D7-CE95-4EFE-AF5F-463C1DA5EF6F}" destId="{019AFEF2-8C0B-4FAC-B0BA-867755A33149}" srcOrd="0" destOrd="0" presId="urn:microsoft.com/office/officeart/2008/layout/VerticalCurvedList"/>
    <dgm:cxn modelId="{0DE834BF-D628-4A8C-9523-D0F6542C7F4C}" type="presOf" srcId="{7AFA9D02-A84E-4191-AEB3-CF556D553728}" destId="{DF4C7BDF-32D5-4E9E-B19D-E0A533EBD73A}" srcOrd="0" destOrd="0" presId="urn:microsoft.com/office/officeart/2008/layout/VerticalCurvedList"/>
    <dgm:cxn modelId="{4AC4377D-ECD5-4770-AB51-4A319DFC9E70}" type="presOf" srcId="{C465580E-960C-487F-A803-035D69B2F9D8}" destId="{D6562E8A-6C8A-4D53-9906-2E8E59CC72F2}" srcOrd="0" destOrd="0" presId="urn:microsoft.com/office/officeart/2008/layout/VerticalCurvedList"/>
    <dgm:cxn modelId="{098A7E64-3B0D-434D-ACE3-E238B957BFCA}" type="presOf" srcId="{18341370-5325-4D30-B761-AED4407CCAA1}" destId="{4ACF6C3E-7481-4387-8CFE-6D2F073451F9}" srcOrd="0" destOrd="0" presId="urn:microsoft.com/office/officeart/2008/layout/VerticalCurvedList"/>
    <dgm:cxn modelId="{1CB88FF9-BC2F-4B3C-8388-BC57587C56B7}" srcId="{C465580E-960C-487F-A803-035D69B2F9D8}" destId="{928F59D7-CE95-4EFE-AF5F-463C1DA5EF6F}" srcOrd="0" destOrd="0" parTransId="{DDB33C5C-3CD6-4FCC-AF0D-009587B29B99}" sibTransId="{18341370-5325-4D30-B761-AED4407CCAA1}"/>
    <dgm:cxn modelId="{01FE83A0-2059-4640-8CAE-96F050B033CC}" srcId="{C465580E-960C-487F-A803-035D69B2F9D8}" destId="{7AFA9D02-A84E-4191-AEB3-CF556D553728}" srcOrd="1" destOrd="0" parTransId="{43EAE573-AB6B-4835-9244-ECE2A9A1A73B}" sibTransId="{EF950A5E-69CA-4DBF-A61B-F6FFD8A18181}"/>
    <dgm:cxn modelId="{6DB251B6-9200-4E51-AE53-5E37AE4423D5}" type="presParOf" srcId="{D6562E8A-6C8A-4D53-9906-2E8E59CC72F2}" destId="{9227F957-1297-46EB-97EC-100A6F528D76}" srcOrd="0" destOrd="0" presId="urn:microsoft.com/office/officeart/2008/layout/VerticalCurvedList"/>
    <dgm:cxn modelId="{2FBF6FB2-F9EE-4A23-AB80-5E5690372253}" type="presParOf" srcId="{9227F957-1297-46EB-97EC-100A6F528D76}" destId="{350624B4-32F7-41CB-9458-B4F52E8831E8}" srcOrd="0" destOrd="0" presId="urn:microsoft.com/office/officeart/2008/layout/VerticalCurvedList"/>
    <dgm:cxn modelId="{B188649C-D807-4128-BC6A-1F2EE259F422}" type="presParOf" srcId="{350624B4-32F7-41CB-9458-B4F52E8831E8}" destId="{F8A99485-8210-4EE7-B549-A77F33858ED5}" srcOrd="0" destOrd="0" presId="urn:microsoft.com/office/officeart/2008/layout/VerticalCurvedList"/>
    <dgm:cxn modelId="{15841C40-7AD7-418E-8C84-DAD1625693DD}" type="presParOf" srcId="{350624B4-32F7-41CB-9458-B4F52E8831E8}" destId="{4ACF6C3E-7481-4387-8CFE-6D2F073451F9}" srcOrd="1" destOrd="0" presId="urn:microsoft.com/office/officeart/2008/layout/VerticalCurvedList"/>
    <dgm:cxn modelId="{D8560DBF-7EFA-4FF5-A785-D55E8FEF1FBB}" type="presParOf" srcId="{350624B4-32F7-41CB-9458-B4F52E8831E8}" destId="{72E53E9A-98ED-4519-8254-15481B607B34}" srcOrd="2" destOrd="0" presId="urn:microsoft.com/office/officeart/2008/layout/VerticalCurvedList"/>
    <dgm:cxn modelId="{9ADCB685-E529-4DA1-A02E-E2D968D35857}" type="presParOf" srcId="{350624B4-32F7-41CB-9458-B4F52E8831E8}" destId="{E85398D9-CE41-4343-B2D0-11A751EFC137}" srcOrd="3" destOrd="0" presId="urn:microsoft.com/office/officeart/2008/layout/VerticalCurvedList"/>
    <dgm:cxn modelId="{A70B3F48-839F-4F0D-BC59-5A52A01606C3}" type="presParOf" srcId="{9227F957-1297-46EB-97EC-100A6F528D76}" destId="{019AFEF2-8C0B-4FAC-B0BA-867755A33149}" srcOrd="1" destOrd="0" presId="urn:microsoft.com/office/officeart/2008/layout/VerticalCurvedList"/>
    <dgm:cxn modelId="{5B5078F5-9B37-4C78-B86B-C90991188D37}" type="presParOf" srcId="{9227F957-1297-46EB-97EC-100A6F528D76}" destId="{1267C395-1AF2-4052-AEB4-ED78AF658EA3}" srcOrd="2" destOrd="0" presId="urn:microsoft.com/office/officeart/2008/layout/VerticalCurvedList"/>
    <dgm:cxn modelId="{82BF9DFC-433D-47A9-A964-9AB40A30E654}" type="presParOf" srcId="{1267C395-1AF2-4052-AEB4-ED78AF658EA3}" destId="{86B6754A-58E9-40CC-8262-DE7D7921A14D}" srcOrd="0" destOrd="0" presId="urn:microsoft.com/office/officeart/2008/layout/VerticalCurvedList"/>
    <dgm:cxn modelId="{D0727F6A-BBA2-437E-942C-711EC96885F8}" type="presParOf" srcId="{9227F957-1297-46EB-97EC-100A6F528D76}" destId="{DF4C7BDF-32D5-4E9E-B19D-E0A533EBD73A}" srcOrd="3" destOrd="0" presId="urn:microsoft.com/office/officeart/2008/layout/VerticalCurvedList"/>
    <dgm:cxn modelId="{ADC3CB9F-DF8B-4244-B560-1F21583819D6}" type="presParOf" srcId="{9227F957-1297-46EB-97EC-100A6F528D76}" destId="{0BD94A46-B096-450B-B6B0-78EA2079F918}" srcOrd="4" destOrd="0" presId="urn:microsoft.com/office/officeart/2008/layout/VerticalCurvedList"/>
    <dgm:cxn modelId="{118BD46F-8CA1-4B9B-B0A5-1DBA06B10D7E}" type="presParOf" srcId="{0BD94A46-B096-450B-B6B0-78EA2079F918}" destId="{F987F208-DAD4-4B36-AA36-C09D3D3DAE34}" srcOrd="0" destOrd="0" presId="urn:microsoft.com/office/officeart/2008/layout/VerticalCurvedList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68F0D04-46F8-43F2-9907-8395B6B9F3D6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3EAB73-4C14-446F-BBA5-8BE487FCD0BF}">
      <dgm:prSet phldrT="[Text]"/>
      <dgm:spPr/>
      <dgm:t>
        <a:bodyPr/>
        <a:lstStyle/>
        <a:p>
          <a:r>
            <a:rPr lang="en-US" dirty="0" smtClean="0"/>
            <a:t>100% foreign ownership permissible</a:t>
          </a:r>
          <a:endParaRPr lang="en-US" dirty="0"/>
        </a:p>
      </dgm:t>
    </dgm:pt>
    <dgm:pt modelId="{D23A5737-6862-4D07-9F28-298536C8BE01}" type="parTrans" cxnId="{6FFE7440-AB55-452E-8663-DFC8F73D9975}">
      <dgm:prSet/>
      <dgm:spPr/>
      <dgm:t>
        <a:bodyPr/>
        <a:lstStyle/>
        <a:p>
          <a:endParaRPr lang="en-US"/>
        </a:p>
      </dgm:t>
    </dgm:pt>
    <dgm:pt modelId="{48AB23C1-5952-4871-A9FC-914A97FC124B}" type="sibTrans" cxnId="{6FFE7440-AB55-452E-8663-DFC8F73D9975}">
      <dgm:prSet/>
      <dgm:spPr/>
      <dgm:t>
        <a:bodyPr/>
        <a:lstStyle/>
        <a:p>
          <a:endParaRPr lang="en-US"/>
        </a:p>
      </dgm:t>
    </dgm:pt>
    <dgm:pt modelId="{533C7A71-075A-4159-A5D6-5451E2BD88AD}">
      <dgm:prSet phldrT="[Text]"/>
      <dgm:spPr/>
      <dgm:t>
        <a:bodyPr/>
        <a:lstStyle/>
        <a:p>
          <a:r>
            <a:rPr lang="en-US" dirty="0" smtClean="0"/>
            <a:t>Foreign currency loan  allowed in compliance with existing laws</a:t>
          </a:r>
          <a:endParaRPr lang="en-US" dirty="0"/>
        </a:p>
      </dgm:t>
    </dgm:pt>
    <dgm:pt modelId="{BE4F9A1C-E9EB-46B9-94D6-6C627ADA4B98}" type="parTrans" cxnId="{FB7C2506-DE5B-43EF-8198-422ECF70CA09}">
      <dgm:prSet/>
      <dgm:spPr/>
      <dgm:t>
        <a:bodyPr/>
        <a:lstStyle/>
        <a:p>
          <a:endParaRPr lang="en-US"/>
        </a:p>
      </dgm:t>
    </dgm:pt>
    <dgm:pt modelId="{BABE4D79-F94A-4958-B874-64A1804ADBCA}" type="sibTrans" cxnId="{FB7C2506-DE5B-43EF-8198-422ECF70CA09}">
      <dgm:prSet/>
      <dgm:spPr/>
      <dgm:t>
        <a:bodyPr/>
        <a:lstStyle/>
        <a:p>
          <a:endParaRPr lang="en-US"/>
        </a:p>
      </dgm:t>
    </dgm:pt>
    <dgm:pt modelId="{C319C331-B909-45BF-88AE-33E44BCADEA3}">
      <dgm:prSet phldrT="[Text]"/>
      <dgm:spPr/>
      <dgm:t>
        <a:bodyPr/>
        <a:lstStyle/>
        <a:p>
          <a:r>
            <a:rPr lang="en-US" dirty="0" smtClean="0"/>
            <a:t>Sub-contracting with Domestic Tariff Area allowed</a:t>
          </a:r>
          <a:endParaRPr lang="en-US" dirty="0"/>
        </a:p>
      </dgm:t>
    </dgm:pt>
    <dgm:pt modelId="{331EDFF3-5D65-4121-A1B6-7C170CFEEC7F}" type="parTrans" cxnId="{C8C1D71E-C5CA-4AAA-A013-F00827AD6538}">
      <dgm:prSet/>
      <dgm:spPr/>
      <dgm:t>
        <a:bodyPr/>
        <a:lstStyle/>
        <a:p>
          <a:endParaRPr lang="en-US"/>
        </a:p>
      </dgm:t>
    </dgm:pt>
    <dgm:pt modelId="{B08B6D89-FDF7-4FCD-B35A-B2121E10C0AD}" type="sibTrans" cxnId="{C8C1D71E-C5CA-4AAA-A013-F00827AD6538}">
      <dgm:prSet/>
      <dgm:spPr/>
      <dgm:t>
        <a:bodyPr/>
        <a:lstStyle/>
        <a:p>
          <a:endParaRPr lang="en-US"/>
        </a:p>
      </dgm:t>
    </dgm:pt>
    <dgm:pt modelId="{65B25138-8857-4E76-817D-4937236A939F}">
      <dgm:prSet phldrT="[Text]"/>
      <dgm:spPr/>
      <dgm:t>
        <a:bodyPr/>
        <a:lstStyle/>
        <a:p>
          <a:r>
            <a:rPr lang="en-US" dirty="0" smtClean="0"/>
            <a:t>No ceiling on foreign investment</a:t>
          </a:r>
          <a:endParaRPr lang="en-US" dirty="0"/>
        </a:p>
      </dgm:t>
    </dgm:pt>
    <dgm:pt modelId="{3B2B5142-513C-4F1D-83D6-6A04A84AF057}" type="parTrans" cxnId="{D637B742-B6D2-4385-8FA3-A3D2E2FE0664}">
      <dgm:prSet/>
      <dgm:spPr/>
      <dgm:t>
        <a:bodyPr/>
        <a:lstStyle/>
        <a:p>
          <a:endParaRPr lang="en-US"/>
        </a:p>
      </dgm:t>
    </dgm:pt>
    <dgm:pt modelId="{C186E276-FB75-47A7-8E6E-1567D6261430}" type="sibTrans" cxnId="{D637B742-B6D2-4385-8FA3-A3D2E2FE0664}">
      <dgm:prSet/>
      <dgm:spPr/>
      <dgm:t>
        <a:bodyPr/>
        <a:lstStyle/>
        <a:p>
          <a:endParaRPr lang="en-US"/>
        </a:p>
      </dgm:t>
    </dgm:pt>
    <dgm:pt modelId="{139AEB51-3622-4062-9D54-076E45C5FB4D}">
      <dgm:prSet phldrT="[Text]"/>
      <dgm:spPr/>
      <dgm:t>
        <a:bodyPr/>
        <a:lstStyle/>
        <a:p>
          <a:r>
            <a:rPr lang="en-US" dirty="0" smtClean="0"/>
            <a:t>Full repatriation of capital and dividend</a:t>
          </a:r>
          <a:endParaRPr lang="en-US" dirty="0"/>
        </a:p>
      </dgm:t>
    </dgm:pt>
    <dgm:pt modelId="{38F66943-1E05-482D-A4B5-028DFBA93E53}" type="parTrans" cxnId="{C05E9173-B17C-49C0-9DFB-FAEBB098FD6E}">
      <dgm:prSet/>
      <dgm:spPr/>
      <dgm:t>
        <a:bodyPr/>
        <a:lstStyle/>
        <a:p>
          <a:endParaRPr lang="en-US"/>
        </a:p>
      </dgm:t>
    </dgm:pt>
    <dgm:pt modelId="{827D4A5A-7873-4D8B-812B-3E446DB3B369}" type="sibTrans" cxnId="{C05E9173-B17C-49C0-9DFB-FAEBB098FD6E}">
      <dgm:prSet/>
      <dgm:spPr/>
      <dgm:t>
        <a:bodyPr/>
        <a:lstStyle/>
        <a:p>
          <a:endParaRPr lang="en-US"/>
        </a:p>
      </dgm:t>
    </dgm:pt>
    <dgm:pt modelId="{577479BF-6EDF-49AD-B765-C3C0023E51A2}">
      <dgm:prSet/>
      <dgm:spPr/>
      <dgm:t>
        <a:bodyPr/>
        <a:lstStyle/>
        <a:p>
          <a:r>
            <a:rPr lang="en-US" dirty="0" smtClean="0"/>
            <a:t>Hold nonresident  foreign  currency deposit account</a:t>
          </a:r>
          <a:endParaRPr lang="en-US" dirty="0"/>
        </a:p>
      </dgm:t>
    </dgm:pt>
    <dgm:pt modelId="{9FCFF66A-3EAB-468B-8290-6871EC4E9367}" type="parTrans" cxnId="{150BBCD6-BB7D-451B-AB4A-482701DAEB8B}">
      <dgm:prSet/>
      <dgm:spPr/>
      <dgm:t>
        <a:bodyPr/>
        <a:lstStyle/>
        <a:p>
          <a:endParaRPr lang="en-US"/>
        </a:p>
      </dgm:t>
    </dgm:pt>
    <dgm:pt modelId="{EDF3F006-CFB5-4153-9EDF-026220CBC4E3}" type="sibTrans" cxnId="{150BBCD6-BB7D-451B-AB4A-482701DAEB8B}">
      <dgm:prSet/>
      <dgm:spPr/>
      <dgm:t>
        <a:bodyPr/>
        <a:lstStyle/>
        <a:p>
          <a:endParaRPr lang="en-US"/>
        </a:p>
      </dgm:t>
    </dgm:pt>
    <dgm:pt modelId="{C6CD64C3-EC15-42B3-914C-CEE557225864}">
      <dgm:prSet/>
      <dgm:spPr/>
      <dgm:t>
        <a:bodyPr/>
        <a:lstStyle/>
        <a:p>
          <a:r>
            <a:rPr lang="en-US" dirty="0" smtClean="0"/>
            <a:t>Products </a:t>
          </a:r>
          <a:r>
            <a:rPr lang="en-US" smtClean="0"/>
            <a:t>of EZs </a:t>
          </a:r>
          <a:r>
            <a:rPr lang="en-US" dirty="0" smtClean="0"/>
            <a:t>will </a:t>
          </a:r>
          <a:r>
            <a:rPr lang="en-US" smtClean="0"/>
            <a:t>enjoy DFQF </a:t>
          </a:r>
          <a:r>
            <a:rPr lang="en-US" dirty="0" smtClean="0"/>
            <a:t>access to major markets of the world</a:t>
          </a:r>
          <a:endParaRPr lang="en-US" dirty="0"/>
        </a:p>
      </dgm:t>
    </dgm:pt>
    <dgm:pt modelId="{E3902D23-21DD-45F0-9695-906AC3B3AFA3}" type="parTrans" cxnId="{FD70D76F-C47D-432B-B324-08903ED9B810}">
      <dgm:prSet/>
      <dgm:spPr/>
      <dgm:t>
        <a:bodyPr/>
        <a:lstStyle/>
        <a:p>
          <a:endParaRPr lang="en-US"/>
        </a:p>
      </dgm:t>
    </dgm:pt>
    <dgm:pt modelId="{D85B591A-D3B4-483F-9895-3F5F828A2A32}" type="sibTrans" cxnId="{FD70D76F-C47D-432B-B324-08903ED9B810}">
      <dgm:prSet/>
      <dgm:spPr/>
      <dgm:t>
        <a:bodyPr/>
        <a:lstStyle/>
        <a:p>
          <a:endParaRPr lang="en-US"/>
        </a:p>
      </dgm:t>
    </dgm:pt>
    <dgm:pt modelId="{E2EDC793-E57E-4CF7-BA95-A752E5BB24B7}">
      <dgm:prSet/>
      <dgm:spPr/>
      <dgm:t>
        <a:bodyPr/>
        <a:lstStyle/>
        <a:p>
          <a:r>
            <a:rPr lang="en-US" dirty="0" smtClean="0"/>
            <a:t>Transfer of shares of foreign shareholders allowed</a:t>
          </a:r>
          <a:endParaRPr lang="en-US" dirty="0"/>
        </a:p>
      </dgm:t>
    </dgm:pt>
    <dgm:pt modelId="{7E305401-5B18-4646-B3F3-2924852931BE}" type="parTrans" cxnId="{8A28622B-7D7B-4DEE-9436-3385212C94AE}">
      <dgm:prSet/>
      <dgm:spPr/>
      <dgm:t>
        <a:bodyPr/>
        <a:lstStyle/>
        <a:p>
          <a:endParaRPr lang="en-US"/>
        </a:p>
      </dgm:t>
    </dgm:pt>
    <dgm:pt modelId="{58D66FEE-039F-4C90-ACA2-5804B932FD98}" type="sibTrans" cxnId="{8A28622B-7D7B-4DEE-9436-3385212C94AE}">
      <dgm:prSet/>
      <dgm:spPr/>
      <dgm:t>
        <a:bodyPr/>
        <a:lstStyle/>
        <a:p>
          <a:endParaRPr lang="en-US"/>
        </a:p>
      </dgm:t>
    </dgm:pt>
    <dgm:pt modelId="{CA9EA24D-4AFF-4E94-89E7-740A4202943A}">
      <dgm:prSet/>
      <dgm:spPr/>
      <dgm:t>
        <a:bodyPr/>
        <a:lstStyle/>
        <a:p>
          <a:r>
            <a:rPr lang="en-US" dirty="0" smtClean="0"/>
            <a:t>50 years land lease period with scope of extension</a:t>
          </a:r>
          <a:endParaRPr lang="en-US" dirty="0"/>
        </a:p>
      </dgm:t>
    </dgm:pt>
    <dgm:pt modelId="{7F447F02-C3A0-4EFF-9956-17A76763554A}" type="parTrans" cxnId="{B20606C8-C2EE-492C-AD28-CC314311EB07}">
      <dgm:prSet/>
      <dgm:spPr/>
      <dgm:t>
        <a:bodyPr/>
        <a:lstStyle/>
        <a:p>
          <a:endParaRPr lang="en-US"/>
        </a:p>
      </dgm:t>
    </dgm:pt>
    <dgm:pt modelId="{A4FD7B11-2E27-4AB5-BA54-764DBD3D78B5}" type="sibTrans" cxnId="{B20606C8-C2EE-492C-AD28-CC314311EB07}">
      <dgm:prSet/>
      <dgm:spPr/>
      <dgm:t>
        <a:bodyPr/>
        <a:lstStyle/>
        <a:p>
          <a:endParaRPr lang="en-US"/>
        </a:p>
      </dgm:t>
    </dgm:pt>
    <dgm:pt modelId="{BAA75091-86B5-4DBF-B977-5E7E05B11107}" type="pres">
      <dgm:prSet presAssocID="{E68F0D04-46F8-43F2-9907-8395B6B9F3D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245026-EA8F-48BB-A6A7-CFF9EA3BDF32}" type="pres">
      <dgm:prSet presAssocID="{F83EAB73-4C14-446F-BBA5-8BE487FCD0BF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8AF1B4-1559-40F3-B2D4-996A4850195A}" type="pres">
      <dgm:prSet presAssocID="{48AB23C1-5952-4871-A9FC-914A97FC124B}" presName="sibTrans" presStyleCnt="0"/>
      <dgm:spPr/>
    </dgm:pt>
    <dgm:pt modelId="{6D55B228-0F01-4D25-98F8-8FC893E854F3}" type="pres">
      <dgm:prSet presAssocID="{533C7A71-075A-4159-A5D6-5451E2BD88AD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921129-285B-44D6-A92E-EE100B0E1086}" type="pres">
      <dgm:prSet presAssocID="{BABE4D79-F94A-4958-B874-64A1804ADBCA}" presName="sibTrans" presStyleCnt="0"/>
      <dgm:spPr/>
    </dgm:pt>
    <dgm:pt modelId="{615919F6-2ABE-4714-9F36-259060890AAF}" type="pres">
      <dgm:prSet presAssocID="{C319C331-B909-45BF-88AE-33E44BCADEA3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75866B-DB23-4C18-9005-E19B0587D3B2}" type="pres">
      <dgm:prSet presAssocID="{B08B6D89-FDF7-4FCD-B35A-B2121E10C0AD}" presName="sibTrans" presStyleCnt="0"/>
      <dgm:spPr/>
    </dgm:pt>
    <dgm:pt modelId="{B76A4A99-8B17-4DE5-9551-9F0A7460E238}" type="pres">
      <dgm:prSet presAssocID="{65B25138-8857-4E76-817D-4937236A939F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F00732-F80E-4290-91A1-68A857CAA437}" type="pres">
      <dgm:prSet presAssocID="{C186E276-FB75-47A7-8E6E-1567D6261430}" presName="sibTrans" presStyleCnt="0"/>
      <dgm:spPr/>
    </dgm:pt>
    <dgm:pt modelId="{FE0FCE26-5546-4BA4-B4C7-DEE1C1D14451}" type="pres">
      <dgm:prSet presAssocID="{139AEB51-3622-4062-9D54-076E45C5FB4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A515CC-5828-431C-BC5D-F3FBD1F6C095}" type="pres">
      <dgm:prSet presAssocID="{827D4A5A-7873-4D8B-812B-3E446DB3B369}" presName="sibTrans" presStyleCnt="0"/>
      <dgm:spPr/>
    </dgm:pt>
    <dgm:pt modelId="{6790C6CB-A3E2-4683-9A8C-D49B8127F1AA}" type="pres">
      <dgm:prSet presAssocID="{CA9EA24D-4AFF-4E94-89E7-740A4202943A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627C70-9EA7-4E45-A7DE-FEAC6DC7150B}" type="pres">
      <dgm:prSet presAssocID="{A4FD7B11-2E27-4AB5-BA54-764DBD3D78B5}" presName="sibTrans" presStyleCnt="0"/>
      <dgm:spPr/>
    </dgm:pt>
    <dgm:pt modelId="{5AC41136-0F08-4102-AB1D-B9B8DCCB6DE1}" type="pres">
      <dgm:prSet presAssocID="{E2EDC793-E57E-4CF7-BA95-A752E5BB24B7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34B452-5911-49EC-920E-FC2866F8524B}" type="pres">
      <dgm:prSet presAssocID="{58D66FEE-039F-4C90-ACA2-5804B932FD98}" presName="sibTrans" presStyleCnt="0"/>
      <dgm:spPr/>
    </dgm:pt>
    <dgm:pt modelId="{1E0314ED-1A0B-4782-A816-5056DCB39B85}" type="pres">
      <dgm:prSet presAssocID="{C6CD64C3-EC15-42B3-914C-CEE557225864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B40CA3-F653-40B2-B02A-E4DBC34AC023}" type="pres">
      <dgm:prSet presAssocID="{D85B591A-D3B4-483F-9895-3F5F828A2A32}" presName="sibTrans" presStyleCnt="0"/>
      <dgm:spPr/>
    </dgm:pt>
    <dgm:pt modelId="{251946C8-240A-493D-B4E9-999FF35601C2}" type="pres">
      <dgm:prSet presAssocID="{577479BF-6EDF-49AD-B765-C3C0023E51A2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70D76F-C47D-432B-B324-08903ED9B810}" srcId="{E68F0D04-46F8-43F2-9907-8395B6B9F3D6}" destId="{C6CD64C3-EC15-42B3-914C-CEE557225864}" srcOrd="7" destOrd="0" parTransId="{E3902D23-21DD-45F0-9695-906AC3B3AFA3}" sibTransId="{D85B591A-D3B4-483F-9895-3F5F828A2A32}"/>
    <dgm:cxn modelId="{150BBCD6-BB7D-451B-AB4A-482701DAEB8B}" srcId="{E68F0D04-46F8-43F2-9907-8395B6B9F3D6}" destId="{577479BF-6EDF-49AD-B765-C3C0023E51A2}" srcOrd="8" destOrd="0" parTransId="{9FCFF66A-3EAB-468B-8290-6871EC4E9367}" sibTransId="{EDF3F006-CFB5-4153-9EDF-026220CBC4E3}"/>
    <dgm:cxn modelId="{149E5FC7-9594-405D-9C53-B365683BFB90}" type="presOf" srcId="{139AEB51-3622-4062-9D54-076E45C5FB4D}" destId="{FE0FCE26-5546-4BA4-B4C7-DEE1C1D14451}" srcOrd="0" destOrd="0" presId="urn:microsoft.com/office/officeart/2005/8/layout/default#1"/>
    <dgm:cxn modelId="{56733721-C7D3-4DD8-89BD-F0715F3D1FD4}" type="presOf" srcId="{F83EAB73-4C14-446F-BBA5-8BE487FCD0BF}" destId="{EA245026-EA8F-48BB-A6A7-CFF9EA3BDF32}" srcOrd="0" destOrd="0" presId="urn:microsoft.com/office/officeart/2005/8/layout/default#1"/>
    <dgm:cxn modelId="{C6E6D581-E004-433F-A0E3-5A1426660B97}" type="presOf" srcId="{CA9EA24D-4AFF-4E94-89E7-740A4202943A}" destId="{6790C6CB-A3E2-4683-9A8C-D49B8127F1AA}" srcOrd="0" destOrd="0" presId="urn:microsoft.com/office/officeart/2005/8/layout/default#1"/>
    <dgm:cxn modelId="{C05E9173-B17C-49C0-9DFB-FAEBB098FD6E}" srcId="{E68F0D04-46F8-43F2-9907-8395B6B9F3D6}" destId="{139AEB51-3622-4062-9D54-076E45C5FB4D}" srcOrd="4" destOrd="0" parTransId="{38F66943-1E05-482D-A4B5-028DFBA93E53}" sibTransId="{827D4A5A-7873-4D8B-812B-3E446DB3B369}"/>
    <dgm:cxn modelId="{8A28622B-7D7B-4DEE-9436-3385212C94AE}" srcId="{E68F0D04-46F8-43F2-9907-8395B6B9F3D6}" destId="{E2EDC793-E57E-4CF7-BA95-A752E5BB24B7}" srcOrd="6" destOrd="0" parTransId="{7E305401-5B18-4646-B3F3-2924852931BE}" sibTransId="{58D66FEE-039F-4C90-ACA2-5804B932FD98}"/>
    <dgm:cxn modelId="{D4B52D32-A63B-4349-8396-683A155955B8}" type="presOf" srcId="{C6CD64C3-EC15-42B3-914C-CEE557225864}" destId="{1E0314ED-1A0B-4782-A816-5056DCB39B85}" srcOrd="0" destOrd="0" presId="urn:microsoft.com/office/officeart/2005/8/layout/default#1"/>
    <dgm:cxn modelId="{71ED4C71-5DCA-4D7D-B09D-C0F972184F4A}" type="presOf" srcId="{C319C331-B909-45BF-88AE-33E44BCADEA3}" destId="{615919F6-2ABE-4714-9F36-259060890AAF}" srcOrd="0" destOrd="0" presId="urn:microsoft.com/office/officeart/2005/8/layout/default#1"/>
    <dgm:cxn modelId="{B20606C8-C2EE-492C-AD28-CC314311EB07}" srcId="{E68F0D04-46F8-43F2-9907-8395B6B9F3D6}" destId="{CA9EA24D-4AFF-4E94-89E7-740A4202943A}" srcOrd="5" destOrd="0" parTransId="{7F447F02-C3A0-4EFF-9956-17A76763554A}" sibTransId="{A4FD7B11-2E27-4AB5-BA54-764DBD3D78B5}"/>
    <dgm:cxn modelId="{9315F0B2-58F4-4A04-893D-688DF34A0F17}" type="presOf" srcId="{65B25138-8857-4E76-817D-4937236A939F}" destId="{B76A4A99-8B17-4DE5-9551-9F0A7460E238}" srcOrd="0" destOrd="0" presId="urn:microsoft.com/office/officeart/2005/8/layout/default#1"/>
    <dgm:cxn modelId="{0F0A0792-BCC7-4286-BAF6-A008FC2A57F1}" type="presOf" srcId="{533C7A71-075A-4159-A5D6-5451E2BD88AD}" destId="{6D55B228-0F01-4D25-98F8-8FC893E854F3}" srcOrd="0" destOrd="0" presId="urn:microsoft.com/office/officeart/2005/8/layout/default#1"/>
    <dgm:cxn modelId="{FB7C2506-DE5B-43EF-8198-422ECF70CA09}" srcId="{E68F0D04-46F8-43F2-9907-8395B6B9F3D6}" destId="{533C7A71-075A-4159-A5D6-5451E2BD88AD}" srcOrd="1" destOrd="0" parTransId="{BE4F9A1C-E9EB-46B9-94D6-6C627ADA4B98}" sibTransId="{BABE4D79-F94A-4958-B874-64A1804ADBCA}"/>
    <dgm:cxn modelId="{6FFE7440-AB55-452E-8663-DFC8F73D9975}" srcId="{E68F0D04-46F8-43F2-9907-8395B6B9F3D6}" destId="{F83EAB73-4C14-446F-BBA5-8BE487FCD0BF}" srcOrd="0" destOrd="0" parTransId="{D23A5737-6862-4D07-9F28-298536C8BE01}" sibTransId="{48AB23C1-5952-4871-A9FC-914A97FC124B}"/>
    <dgm:cxn modelId="{6C51E08B-B6FF-461F-A409-1913E42935D5}" type="presOf" srcId="{E2EDC793-E57E-4CF7-BA95-A752E5BB24B7}" destId="{5AC41136-0F08-4102-AB1D-B9B8DCCB6DE1}" srcOrd="0" destOrd="0" presId="urn:microsoft.com/office/officeart/2005/8/layout/default#1"/>
    <dgm:cxn modelId="{03BCC8B4-0B39-4A86-A0E0-D3A73F96B5C4}" type="presOf" srcId="{E68F0D04-46F8-43F2-9907-8395B6B9F3D6}" destId="{BAA75091-86B5-4DBF-B977-5E7E05B11107}" srcOrd="0" destOrd="0" presId="urn:microsoft.com/office/officeart/2005/8/layout/default#1"/>
    <dgm:cxn modelId="{D637B742-B6D2-4385-8FA3-A3D2E2FE0664}" srcId="{E68F0D04-46F8-43F2-9907-8395B6B9F3D6}" destId="{65B25138-8857-4E76-817D-4937236A939F}" srcOrd="3" destOrd="0" parTransId="{3B2B5142-513C-4F1D-83D6-6A04A84AF057}" sibTransId="{C186E276-FB75-47A7-8E6E-1567D6261430}"/>
    <dgm:cxn modelId="{C8C1D71E-C5CA-4AAA-A013-F00827AD6538}" srcId="{E68F0D04-46F8-43F2-9907-8395B6B9F3D6}" destId="{C319C331-B909-45BF-88AE-33E44BCADEA3}" srcOrd="2" destOrd="0" parTransId="{331EDFF3-5D65-4121-A1B6-7C170CFEEC7F}" sibTransId="{B08B6D89-FDF7-4FCD-B35A-B2121E10C0AD}"/>
    <dgm:cxn modelId="{47191C13-BB13-460C-B4E9-195785C7F863}" type="presOf" srcId="{577479BF-6EDF-49AD-B765-C3C0023E51A2}" destId="{251946C8-240A-493D-B4E9-999FF35601C2}" srcOrd="0" destOrd="0" presId="urn:microsoft.com/office/officeart/2005/8/layout/default#1"/>
    <dgm:cxn modelId="{61A0EF83-45B9-45F7-9783-D9E57991D08D}" type="presParOf" srcId="{BAA75091-86B5-4DBF-B977-5E7E05B11107}" destId="{EA245026-EA8F-48BB-A6A7-CFF9EA3BDF32}" srcOrd="0" destOrd="0" presId="urn:microsoft.com/office/officeart/2005/8/layout/default#1"/>
    <dgm:cxn modelId="{6CC8CEED-CE4B-4062-9A7D-25F3454D8AA9}" type="presParOf" srcId="{BAA75091-86B5-4DBF-B977-5E7E05B11107}" destId="{DF8AF1B4-1559-40F3-B2D4-996A4850195A}" srcOrd="1" destOrd="0" presId="urn:microsoft.com/office/officeart/2005/8/layout/default#1"/>
    <dgm:cxn modelId="{FA71EF48-B6AA-47B9-83AA-65C1CF990F42}" type="presParOf" srcId="{BAA75091-86B5-4DBF-B977-5E7E05B11107}" destId="{6D55B228-0F01-4D25-98F8-8FC893E854F3}" srcOrd="2" destOrd="0" presId="urn:microsoft.com/office/officeart/2005/8/layout/default#1"/>
    <dgm:cxn modelId="{44C0FE14-422A-4C03-AA5E-81B65228B8B8}" type="presParOf" srcId="{BAA75091-86B5-4DBF-B977-5E7E05B11107}" destId="{E3921129-285B-44D6-A92E-EE100B0E1086}" srcOrd="3" destOrd="0" presId="urn:microsoft.com/office/officeart/2005/8/layout/default#1"/>
    <dgm:cxn modelId="{17D02622-98C3-4195-873E-2143E85F5953}" type="presParOf" srcId="{BAA75091-86B5-4DBF-B977-5E7E05B11107}" destId="{615919F6-2ABE-4714-9F36-259060890AAF}" srcOrd="4" destOrd="0" presId="urn:microsoft.com/office/officeart/2005/8/layout/default#1"/>
    <dgm:cxn modelId="{FC356379-C976-429E-A77B-4DAD89E9F667}" type="presParOf" srcId="{BAA75091-86B5-4DBF-B977-5E7E05B11107}" destId="{EB75866B-DB23-4C18-9005-E19B0587D3B2}" srcOrd="5" destOrd="0" presId="urn:microsoft.com/office/officeart/2005/8/layout/default#1"/>
    <dgm:cxn modelId="{C3942B7B-7F86-4ED0-AAB0-AD4F5E2A1BC7}" type="presParOf" srcId="{BAA75091-86B5-4DBF-B977-5E7E05B11107}" destId="{B76A4A99-8B17-4DE5-9551-9F0A7460E238}" srcOrd="6" destOrd="0" presId="urn:microsoft.com/office/officeart/2005/8/layout/default#1"/>
    <dgm:cxn modelId="{C16F6BC3-0B46-4973-9B2E-F5CA2B92C0A9}" type="presParOf" srcId="{BAA75091-86B5-4DBF-B977-5E7E05B11107}" destId="{C2F00732-F80E-4290-91A1-68A857CAA437}" srcOrd="7" destOrd="0" presId="urn:microsoft.com/office/officeart/2005/8/layout/default#1"/>
    <dgm:cxn modelId="{7CA87D51-C59D-407A-AD15-87E5A0C6B660}" type="presParOf" srcId="{BAA75091-86B5-4DBF-B977-5E7E05B11107}" destId="{FE0FCE26-5546-4BA4-B4C7-DEE1C1D14451}" srcOrd="8" destOrd="0" presId="urn:microsoft.com/office/officeart/2005/8/layout/default#1"/>
    <dgm:cxn modelId="{20A2A1E9-F293-40F4-AB7E-91B02443151B}" type="presParOf" srcId="{BAA75091-86B5-4DBF-B977-5E7E05B11107}" destId="{A0A515CC-5828-431C-BC5D-F3FBD1F6C095}" srcOrd="9" destOrd="0" presId="urn:microsoft.com/office/officeart/2005/8/layout/default#1"/>
    <dgm:cxn modelId="{23664051-9249-4B78-B3BA-21EA652A236B}" type="presParOf" srcId="{BAA75091-86B5-4DBF-B977-5E7E05B11107}" destId="{6790C6CB-A3E2-4683-9A8C-D49B8127F1AA}" srcOrd="10" destOrd="0" presId="urn:microsoft.com/office/officeart/2005/8/layout/default#1"/>
    <dgm:cxn modelId="{7E3C2BBD-85B3-4783-9423-39E1DD116966}" type="presParOf" srcId="{BAA75091-86B5-4DBF-B977-5E7E05B11107}" destId="{DD627C70-9EA7-4E45-A7DE-FEAC6DC7150B}" srcOrd="11" destOrd="0" presId="urn:microsoft.com/office/officeart/2005/8/layout/default#1"/>
    <dgm:cxn modelId="{D620378A-6E2A-4BDA-9B0A-EBA54180FD7B}" type="presParOf" srcId="{BAA75091-86B5-4DBF-B977-5E7E05B11107}" destId="{5AC41136-0F08-4102-AB1D-B9B8DCCB6DE1}" srcOrd="12" destOrd="0" presId="urn:microsoft.com/office/officeart/2005/8/layout/default#1"/>
    <dgm:cxn modelId="{526E1E6C-6F7E-467A-B0A7-6321E41D247C}" type="presParOf" srcId="{BAA75091-86B5-4DBF-B977-5E7E05B11107}" destId="{8A34B452-5911-49EC-920E-FC2866F8524B}" srcOrd="13" destOrd="0" presId="urn:microsoft.com/office/officeart/2005/8/layout/default#1"/>
    <dgm:cxn modelId="{1C74DF65-FBC2-4E9D-8C42-6BE9EF754FD8}" type="presParOf" srcId="{BAA75091-86B5-4DBF-B977-5E7E05B11107}" destId="{1E0314ED-1A0B-4782-A816-5056DCB39B85}" srcOrd="14" destOrd="0" presId="urn:microsoft.com/office/officeart/2005/8/layout/default#1"/>
    <dgm:cxn modelId="{56BA8418-7667-4CA1-B25B-3ED8021A9C70}" type="presParOf" srcId="{BAA75091-86B5-4DBF-B977-5E7E05B11107}" destId="{9CB40CA3-F653-40B2-B02A-E4DBC34AC023}" srcOrd="15" destOrd="0" presId="urn:microsoft.com/office/officeart/2005/8/layout/default#1"/>
    <dgm:cxn modelId="{60B7FB84-8AB3-44A6-B0E1-FA96BAAD0D58}" type="presParOf" srcId="{BAA75091-86B5-4DBF-B977-5E7E05B11107}" destId="{251946C8-240A-493D-B4E9-999FF35601C2}" srcOrd="16" destOrd="0" presId="urn:microsoft.com/office/officeart/2005/8/layout/default#1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44DD01-28CE-4DD7-9F42-37C5235BEBD8}">
      <dsp:nvSpPr>
        <dsp:cNvPr id="0" name=""/>
        <dsp:cNvSpPr/>
      </dsp:nvSpPr>
      <dsp:spPr>
        <a:xfrm>
          <a:off x="0" y="0"/>
          <a:ext cx="8382000" cy="968375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Establishment of 15 Economic Zones over 30,000 acres of land </a:t>
          </a:r>
          <a:r>
            <a:rPr lang="en-US" sz="2400" b="1" kern="1200" dirty="0" smtClean="0">
              <a:solidFill>
                <a:schemeClr val="tx1"/>
              </a:solidFill>
            </a:rPr>
            <a:t>with all facilities for work-life balance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1773237" y="0"/>
        <a:ext cx="6608762" cy="968375"/>
      </dsp:txXfrm>
    </dsp:sp>
    <dsp:sp modelId="{9576C327-B78D-479F-91DE-B60C185E34D6}">
      <dsp:nvSpPr>
        <dsp:cNvPr id="0" name=""/>
        <dsp:cNvSpPr/>
      </dsp:nvSpPr>
      <dsp:spPr>
        <a:xfrm>
          <a:off x="549105" y="175822"/>
          <a:ext cx="627225" cy="605389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9FC9D9-A2ED-4470-95A5-12825FCB0168}">
      <dsp:nvSpPr>
        <dsp:cNvPr id="0" name=""/>
        <dsp:cNvSpPr/>
      </dsp:nvSpPr>
      <dsp:spPr>
        <a:xfrm>
          <a:off x="0" y="1092201"/>
          <a:ext cx="8382000" cy="968375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Employment generation for 2 million people</a:t>
          </a:r>
        </a:p>
      </dsp:txBody>
      <dsp:txXfrm>
        <a:off x="1773237" y="1092201"/>
        <a:ext cx="6608762" cy="968375"/>
      </dsp:txXfrm>
    </dsp:sp>
    <dsp:sp modelId="{2241E94C-255C-4324-B756-2DECC06EED27}">
      <dsp:nvSpPr>
        <dsp:cNvPr id="0" name=""/>
        <dsp:cNvSpPr/>
      </dsp:nvSpPr>
      <dsp:spPr>
        <a:xfrm>
          <a:off x="487681" y="1168398"/>
          <a:ext cx="742293" cy="76200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7A585E-AC59-4E0B-AB9D-10CBD17C1FC2}">
      <dsp:nvSpPr>
        <dsp:cNvPr id="0" name=""/>
        <dsp:cNvSpPr/>
      </dsp:nvSpPr>
      <dsp:spPr>
        <a:xfrm>
          <a:off x="0" y="2130425"/>
          <a:ext cx="8382000" cy="968375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Additional exports of USD 5 billion per year</a:t>
          </a:r>
        </a:p>
      </dsp:txBody>
      <dsp:txXfrm>
        <a:off x="1773237" y="2130425"/>
        <a:ext cx="6608762" cy="968375"/>
      </dsp:txXfrm>
    </dsp:sp>
    <dsp:sp modelId="{9B77A42A-0018-454D-ABC6-1C1C69FEC443}">
      <dsp:nvSpPr>
        <dsp:cNvPr id="0" name=""/>
        <dsp:cNvSpPr/>
      </dsp:nvSpPr>
      <dsp:spPr>
        <a:xfrm>
          <a:off x="563882" y="2308222"/>
          <a:ext cx="742309" cy="61277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E323E6-CC18-4B2F-88AB-72498F4DF9E2}">
      <dsp:nvSpPr>
        <dsp:cNvPr id="0" name=""/>
        <dsp:cNvSpPr/>
      </dsp:nvSpPr>
      <dsp:spPr>
        <a:xfrm rot="5400000">
          <a:off x="3433540" y="-1260752"/>
          <a:ext cx="884591" cy="364784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000" kern="1200" dirty="0" smtClean="0"/>
            <a:t>550 acre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000" kern="1200" dirty="0" smtClean="0"/>
            <a:t>222 hectare</a:t>
          </a:r>
          <a:endParaRPr lang="en-US" sz="2000" kern="1200" dirty="0"/>
        </a:p>
      </dsp:txBody>
      <dsp:txXfrm rot="-5400000">
        <a:off x="2051913" y="164057"/>
        <a:ext cx="3604664" cy="798227"/>
      </dsp:txXfrm>
    </dsp:sp>
    <dsp:sp modelId="{FCABF426-B4B5-4916-9556-75BA0A3606A7}">
      <dsp:nvSpPr>
        <dsp:cNvPr id="0" name=""/>
        <dsp:cNvSpPr/>
      </dsp:nvSpPr>
      <dsp:spPr>
        <a:xfrm>
          <a:off x="0" y="1878"/>
          <a:ext cx="2051913" cy="11225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Proposed area</a:t>
          </a:r>
          <a:endParaRPr lang="en-US" sz="2000" kern="1200" dirty="0"/>
        </a:p>
      </dsp:txBody>
      <dsp:txXfrm>
        <a:off x="54800" y="56678"/>
        <a:ext cx="1942313" cy="1012984"/>
      </dsp:txXfrm>
    </dsp:sp>
    <dsp:sp modelId="{C38C36E0-45D0-42B3-A9C6-79809444A5B8}">
      <dsp:nvSpPr>
        <dsp:cNvPr id="0" name=""/>
        <dsp:cNvSpPr/>
      </dsp:nvSpPr>
      <dsp:spPr>
        <a:xfrm rot="5400000">
          <a:off x="2792647" y="459209"/>
          <a:ext cx="2158809" cy="36442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/>
            <a:t>The selection </a:t>
          </a:r>
          <a:r>
            <a:rPr lang="en-US" sz="1800" b="0" kern="1200" dirty="0" smtClean="0"/>
            <a:t>of </a:t>
          </a:r>
          <a:r>
            <a:rPr lang="en-US" sz="1800" b="0" kern="1200" dirty="0" smtClean="0"/>
            <a:t>developer for </a:t>
          </a:r>
          <a:r>
            <a:rPr lang="en-US" sz="1800" b="0" kern="1200" dirty="0" err="1" smtClean="0"/>
            <a:t>Mirsarai</a:t>
          </a:r>
          <a:r>
            <a:rPr lang="en-US" sz="1800" b="0" kern="1200" dirty="0" smtClean="0"/>
            <a:t> </a:t>
          </a:r>
          <a:r>
            <a:rPr lang="en-US" sz="1800" b="0" kern="1200" dirty="0" smtClean="0"/>
            <a:t>EZ (1</a:t>
          </a:r>
          <a:r>
            <a:rPr lang="en-US" sz="1800" b="0" kern="1200" baseline="30000" dirty="0" smtClean="0"/>
            <a:t>st</a:t>
          </a:r>
          <a:r>
            <a:rPr lang="en-US" sz="1800" b="0" kern="1200" dirty="0" smtClean="0"/>
            <a:t> Phase</a:t>
          </a:r>
          <a:r>
            <a:rPr lang="en-US" sz="1800" b="0" kern="1200" dirty="0" smtClean="0"/>
            <a:t>) is almost complete. </a:t>
          </a:r>
          <a:endParaRPr lang="en-US" sz="1800" b="0" kern="1200" dirty="0"/>
        </a:p>
      </dsp:txBody>
      <dsp:txXfrm rot="-5400000">
        <a:off x="2049910" y="1307330"/>
        <a:ext cx="3538900" cy="1948041"/>
      </dsp:txXfrm>
    </dsp:sp>
    <dsp:sp modelId="{6598AED9-B57E-46A5-80DA-6DE15F0D2BED}">
      <dsp:nvSpPr>
        <dsp:cNvPr id="0" name=""/>
        <dsp:cNvSpPr/>
      </dsp:nvSpPr>
      <dsp:spPr>
        <a:xfrm>
          <a:off x="0" y="1506514"/>
          <a:ext cx="2049909" cy="15496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Developer  appointment </a:t>
          </a:r>
          <a:endParaRPr lang="en-US" sz="2000" kern="1200" dirty="0"/>
        </a:p>
      </dsp:txBody>
      <dsp:txXfrm>
        <a:off x="75649" y="1582163"/>
        <a:ext cx="1898611" cy="1398377"/>
      </dsp:txXfrm>
    </dsp:sp>
    <dsp:sp modelId="{2861D1D3-DAD7-4A70-BC8E-1E926926CCB6}">
      <dsp:nvSpPr>
        <dsp:cNvPr id="0" name=""/>
        <dsp:cNvSpPr/>
      </dsp:nvSpPr>
      <dsp:spPr>
        <a:xfrm rot="5400000">
          <a:off x="2911252" y="2576897"/>
          <a:ext cx="1921597" cy="36442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6.5 km approach road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Land development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Electricity connection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Embankment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 Pipeline water connection </a:t>
          </a:r>
          <a:endParaRPr lang="en-US" sz="1800" kern="1200" dirty="0"/>
        </a:p>
      </dsp:txBody>
      <dsp:txXfrm rot="-5400000">
        <a:off x="2049909" y="3532046"/>
        <a:ext cx="3550479" cy="1733987"/>
      </dsp:txXfrm>
    </dsp:sp>
    <dsp:sp modelId="{8A7B5715-2BAF-4907-90D5-E872A465B1FE}">
      <dsp:nvSpPr>
        <dsp:cNvPr id="0" name=""/>
        <dsp:cNvSpPr/>
      </dsp:nvSpPr>
      <dsp:spPr>
        <a:xfrm>
          <a:off x="0" y="3624201"/>
          <a:ext cx="2049909" cy="15496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Current Development </a:t>
          </a:r>
        </a:p>
      </dsp:txBody>
      <dsp:txXfrm>
        <a:off x="75649" y="3699850"/>
        <a:ext cx="1898611" cy="1398377"/>
      </dsp:txXfrm>
    </dsp:sp>
    <dsp:sp modelId="{BE027D91-BCA7-42B2-84F4-FC23C053D2C4}">
      <dsp:nvSpPr>
        <dsp:cNvPr id="0" name=""/>
        <dsp:cNvSpPr/>
      </dsp:nvSpPr>
      <dsp:spPr>
        <a:xfrm rot="5400000">
          <a:off x="3590157" y="4122420"/>
          <a:ext cx="571359" cy="364784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~1,00,000 </a:t>
          </a:r>
          <a:r>
            <a:rPr lang="en-US" sz="2000" kern="1200" dirty="0" smtClean="0"/>
            <a:t>workers</a:t>
          </a:r>
          <a:endParaRPr lang="en-US" sz="2000" kern="1200" dirty="0"/>
        </a:p>
      </dsp:txBody>
      <dsp:txXfrm rot="-5400000">
        <a:off x="2051914" y="5688555"/>
        <a:ext cx="3619955" cy="515577"/>
      </dsp:txXfrm>
    </dsp:sp>
    <dsp:sp modelId="{8D774F17-4792-4D75-B792-C93DAF7EDA58}">
      <dsp:nvSpPr>
        <dsp:cNvPr id="0" name=""/>
        <dsp:cNvSpPr/>
      </dsp:nvSpPr>
      <dsp:spPr>
        <a:xfrm>
          <a:off x="0" y="5437321"/>
          <a:ext cx="2051913" cy="10180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Employment Creation </a:t>
          </a:r>
          <a:endParaRPr lang="en-US" sz="2000" kern="1200" dirty="0"/>
        </a:p>
      </dsp:txBody>
      <dsp:txXfrm>
        <a:off x="49697" y="5487018"/>
        <a:ext cx="1952519" cy="9186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E323E6-CC18-4B2F-88AB-72498F4DF9E2}">
      <dsp:nvSpPr>
        <dsp:cNvPr id="0" name=""/>
        <dsp:cNvSpPr/>
      </dsp:nvSpPr>
      <dsp:spPr>
        <a:xfrm rot="5400000">
          <a:off x="5188775" y="-3189273"/>
          <a:ext cx="556484" cy="73847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000" kern="1200" dirty="0" smtClean="0"/>
            <a:t>1300 acres </a:t>
          </a:r>
          <a:endParaRPr lang="en-US" sz="2000" kern="1200" dirty="0"/>
        </a:p>
      </dsp:txBody>
      <dsp:txXfrm rot="-5400000">
        <a:off x="1774660" y="252007"/>
        <a:ext cx="7357551" cy="502154"/>
      </dsp:txXfrm>
    </dsp:sp>
    <dsp:sp modelId="{FCABF426-B4B5-4916-9556-75BA0A3606A7}">
      <dsp:nvSpPr>
        <dsp:cNvPr id="0" name=""/>
        <dsp:cNvSpPr/>
      </dsp:nvSpPr>
      <dsp:spPr>
        <a:xfrm>
          <a:off x="114" y="169"/>
          <a:ext cx="1774545" cy="10058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Proposed area</a:t>
          </a:r>
          <a:endParaRPr lang="en-US" sz="2000" kern="1200" dirty="0"/>
        </a:p>
      </dsp:txBody>
      <dsp:txXfrm>
        <a:off x="49215" y="49270"/>
        <a:ext cx="1676343" cy="907629"/>
      </dsp:txXfrm>
    </dsp:sp>
    <dsp:sp modelId="{C38C36E0-45D0-42B3-A9C6-79809444A5B8}">
      <dsp:nvSpPr>
        <dsp:cNvPr id="0" name=""/>
        <dsp:cNvSpPr/>
      </dsp:nvSpPr>
      <dsp:spPr>
        <a:xfrm rot="5400000">
          <a:off x="5277403" y="-2187996"/>
          <a:ext cx="483770" cy="748925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/>
            <a:t>BEZA will develop the zone as a developer </a:t>
          </a:r>
          <a:endParaRPr lang="en-US" sz="1800" b="0" kern="1200" dirty="0"/>
        </a:p>
      </dsp:txBody>
      <dsp:txXfrm rot="-5400000">
        <a:off x="1774660" y="1338363"/>
        <a:ext cx="7465641" cy="436538"/>
      </dsp:txXfrm>
    </dsp:sp>
    <dsp:sp modelId="{6598AED9-B57E-46A5-80DA-6DE15F0D2BED}">
      <dsp:nvSpPr>
        <dsp:cNvPr id="0" name=""/>
        <dsp:cNvSpPr/>
      </dsp:nvSpPr>
      <dsp:spPr>
        <a:xfrm>
          <a:off x="114" y="1147799"/>
          <a:ext cx="1774545" cy="8176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Developer  appointment </a:t>
          </a:r>
          <a:endParaRPr lang="en-US" sz="2000" kern="1200" dirty="0"/>
        </a:p>
      </dsp:txBody>
      <dsp:txXfrm>
        <a:off x="40029" y="1187714"/>
        <a:ext cx="1694715" cy="737835"/>
      </dsp:txXfrm>
    </dsp:sp>
    <dsp:sp modelId="{2861D1D3-DAD7-4A70-BC8E-1E926926CCB6}">
      <dsp:nvSpPr>
        <dsp:cNvPr id="0" name=""/>
        <dsp:cNvSpPr/>
      </dsp:nvSpPr>
      <dsp:spPr>
        <a:xfrm rot="5400000">
          <a:off x="4867093" y="-985171"/>
          <a:ext cx="1295309" cy="748017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Construction of 19 KM protection embankment by BWDB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230 KVA Grid Sub Station by PGCB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 4 lane Approach Road by RHD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200 MMCFD Gas Line construction by KGDCL  </a:t>
          </a:r>
          <a:endParaRPr lang="en-US" sz="1800" kern="1200" dirty="0"/>
        </a:p>
      </dsp:txBody>
      <dsp:txXfrm rot="-5400000">
        <a:off x="1774659" y="2170495"/>
        <a:ext cx="7416945" cy="1168845"/>
      </dsp:txXfrm>
    </dsp:sp>
    <dsp:sp modelId="{8A7B5715-2BAF-4907-90D5-E872A465B1FE}">
      <dsp:nvSpPr>
        <dsp:cNvPr id="0" name=""/>
        <dsp:cNvSpPr/>
      </dsp:nvSpPr>
      <dsp:spPr>
        <a:xfrm>
          <a:off x="114" y="2031888"/>
          <a:ext cx="1774545" cy="11374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Current Development </a:t>
          </a:r>
        </a:p>
      </dsp:txBody>
      <dsp:txXfrm>
        <a:off x="55640" y="2087414"/>
        <a:ext cx="1663493" cy="1026396"/>
      </dsp:txXfrm>
    </dsp:sp>
    <dsp:sp modelId="{BE027D91-BCA7-42B2-84F4-FC23C053D2C4}">
      <dsp:nvSpPr>
        <dsp:cNvPr id="0" name=""/>
        <dsp:cNvSpPr/>
      </dsp:nvSpPr>
      <dsp:spPr>
        <a:xfrm rot="5400000">
          <a:off x="5434906" y="261105"/>
          <a:ext cx="622097" cy="768001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~5,00,000 </a:t>
          </a:r>
          <a:r>
            <a:rPr lang="en-US" sz="2000" kern="1200" dirty="0" smtClean="0"/>
            <a:t>workers</a:t>
          </a:r>
          <a:endParaRPr lang="en-US" sz="2000" kern="1200" dirty="0"/>
        </a:p>
      </dsp:txBody>
      <dsp:txXfrm rot="-5400000">
        <a:off x="1905950" y="3820429"/>
        <a:ext cx="7649642" cy="561361"/>
      </dsp:txXfrm>
    </dsp:sp>
    <dsp:sp modelId="{8D774F17-4792-4D75-B792-C93DAF7EDA58}">
      <dsp:nvSpPr>
        <dsp:cNvPr id="0" name=""/>
        <dsp:cNvSpPr/>
      </dsp:nvSpPr>
      <dsp:spPr>
        <a:xfrm>
          <a:off x="0" y="3489948"/>
          <a:ext cx="1905721" cy="10067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Employment Creation </a:t>
          </a:r>
          <a:endParaRPr lang="en-US" sz="2000" kern="1200" dirty="0"/>
        </a:p>
      </dsp:txBody>
      <dsp:txXfrm>
        <a:off x="49144" y="3539092"/>
        <a:ext cx="1807433" cy="908422"/>
      </dsp:txXfrm>
    </dsp:sp>
    <dsp:sp modelId="{D67BD4D5-5E54-43FC-B992-D253A9AF8144}">
      <dsp:nvSpPr>
        <dsp:cNvPr id="0" name=""/>
        <dsp:cNvSpPr/>
      </dsp:nvSpPr>
      <dsp:spPr>
        <a:xfrm>
          <a:off x="0" y="4693049"/>
          <a:ext cx="1979186" cy="10067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Potential Investors showing </a:t>
          </a:r>
          <a:r>
            <a:rPr lang="en-IN" sz="1800" kern="1200" dirty="0" smtClean="0"/>
            <a:t>interest   </a:t>
          </a:r>
          <a:endParaRPr lang="en-US" sz="1800" kern="1200" dirty="0"/>
        </a:p>
      </dsp:txBody>
      <dsp:txXfrm>
        <a:off x="49144" y="4742193"/>
        <a:ext cx="1880898" cy="9084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291" tIns="46145" rIns="92291" bIns="46145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291" tIns="46145" rIns="92291" bIns="46145" rtlCol="0"/>
          <a:lstStyle>
            <a:lvl1pPr algn="r">
              <a:defRPr sz="1300"/>
            </a:lvl1pPr>
          </a:lstStyle>
          <a:p>
            <a:fld id="{EDAD35B1-60AB-43F7-96E0-8278C11AA7BA}" type="datetimeFigureOut">
              <a:rPr lang="en-GB" smtClean="0"/>
              <a:pPr/>
              <a:t>15/01/2017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291" tIns="46145" rIns="92291" bIns="46145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2291" tIns="46145" rIns="92291" bIns="46145" rtlCol="0" anchor="b"/>
          <a:lstStyle>
            <a:lvl1pPr algn="r">
              <a:defRPr sz="1300"/>
            </a:lvl1pPr>
          </a:lstStyle>
          <a:p>
            <a:fld id="{221CB74D-572E-4F08-9394-3ECB1E1638A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47833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291" tIns="46145" rIns="92291" bIns="46145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291" tIns="46145" rIns="92291" bIns="46145" rtlCol="0"/>
          <a:lstStyle>
            <a:lvl1pPr algn="r">
              <a:defRPr sz="1300"/>
            </a:lvl1pPr>
          </a:lstStyle>
          <a:p>
            <a:fld id="{7E8B935B-3E5D-4FF0-8ED3-E5C882647223}" type="datetimeFigureOut">
              <a:rPr lang="en-US" smtClean="0"/>
              <a:pPr/>
              <a:t>1/15/2017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0950" y="696913"/>
            <a:ext cx="45085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1" tIns="46145" rIns="92291" bIns="46145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2291" tIns="46145" rIns="92291" bIns="4614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291" tIns="46145" rIns="92291" bIns="46145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2291" tIns="46145" rIns="92291" bIns="46145" rtlCol="0" anchor="b"/>
          <a:lstStyle>
            <a:lvl1pPr algn="r">
              <a:defRPr sz="1300"/>
            </a:lvl1pPr>
          </a:lstStyle>
          <a:p>
            <a:fld id="{048706B8-EBCC-470A-8AE8-B49CE76EE6E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20218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696913"/>
            <a:ext cx="45116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B863C-4A7B-4B41-9872-18EF9328A33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8450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696913"/>
            <a:ext cx="45116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B37A5-83C1-49C7-82ED-2F4C0062077A}" type="slidenum">
              <a:rPr lang="en-GB" smtClean="0"/>
              <a:pPr/>
              <a:t>8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0950" y="698500"/>
            <a:ext cx="45085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4DDC97-EBDB-4971-B39B-DF01450F96A0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3" Type="http://schemas.openxmlformats.org/officeDocument/2006/relationships/tags" Target="../tags/tag99.xml"/><Relationship Id="rId7" Type="http://schemas.openxmlformats.org/officeDocument/2006/relationships/tags" Target="../tags/tag103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00.xml"/><Relationship Id="rId9" Type="http://schemas.openxmlformats.org/officeDocument/2006/relationships/tags" Target="../tags/tag105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3" Type="http://schemas.openxmlformats.org/officeDocument/2006/relationships/tags" Target="../tags/tag108.xml"/><Relationship Id="rId7" Type="http://schemas.openxmlformats.org/officeDocument/2006/relationships/tags" Target="../tags/tag112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09.xml"/><Relationship Id="rId9" Type="http://schemas.openxmlformats.org/officeDocument/2006/relationships/tags" Target="../tags/tag114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122.xml"/><Relationship Id="rId3" Type="http://schemas.openxmlformats.org/officeDocument/2006/relationships/tags" Target="../tags/tag117.xml"/><Relationship Id="rId7" Type="http://schemas.openxmlformats.org/officeDocument/2006/relationships/tags" Target="../tags/tag121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18.xml"/><Relationship Id="rId9" Type="http://schemas.openxmlformats.org/officeDocument/2006/relationships/tags" Target="../tags/tag123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3" Type="http://schemas.openxmlformats.org/officeDocument/2006/relationships/tags" Target="../tags/tag126.xml"/><Relationship Id="rId7" Type="http://schemas.openxmlformats.org/officeDocument/2006/relationships/tags" Target="../tags/tag130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27.xml"/><Relationship Id="rId9" Type="http://schemas.openxmlformats.org/officeDocument/2006/relationships/tags" Target="../tags/tag13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35.xml"/><Relationship Id="rId7" Type="http://schemas.openxmlformats.org/officeDocument/2006/relationships/tags" Target="../tags/tag139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5" Type="http://schemas.openxmlformats.org/officeDocument/2006/relationships/tags" Target="../tags/tag137.xml"/><Relationship Id="rId4" Type="http://schemas.openxmlformats.org/officeDocument/2006/relationships/tags" Target="../tags/tag136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tags" Target="../tags/tag143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3" Type="http://schemas.openxmlformats.org/officeDocument/2006/relationships/tags" Target="../tags/tag149.xml"/><Relationship Id="rId7" Type="http://schemas.openxmlformats.org/officeDocument/2006/relationships/tags" Target="../tags/tag153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5" Type="http://schemas.openxmlformats.org/officeDocument/2006/relationships/tags" Target="../tags/tag151.xml"/><Relationship Id="rId4" Type="http://schemas.openxmlformats.org/officeDocument/2006/relationships/tags" Target="../tags/tag150.xml"/><Relationship Id="rId9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5" Type="http://schemas.openxmlformats.org/officeDocument/2006/relationships/tags" Target="../tags/tag159.xml"/><Relationship Id="rId4" Type="http://schemas.openxmlformats.org/officeDocument/2006/relationships/tags" Target="../tags/tag158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.xml"/><Relationship Id="rId9" Type="http://schemas.openxmlformats.org/officeDocument/2006/relationships/tags" Target="../tags/tag18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6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5" Type="http://schemas.openxmlformats.org/officeDocument/2006/relationships/tags" Target="../tags/tag165.xml"/><Relationship Id="rId4" Type="http://schemas.openxmlformats.org/officeDocument/2006/relationships/tags" Target="../tags/tag16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5" Type="http://schemas.openxmlformats.org/officeDocument/2006/relationships/tags" Target="../tags/tag34.xml"/><Relationship Id="rId10" Type="http://schemas.openxmlformats.org/officeDocument/2006/relationships/tags" Target="../tags/tag39.xml"/><Relationship Id="rId4" Type="http://schemas.openxmlformats.org/officeDocument/2006/relationships/tags" Target="../tags/tag33.xml"/><Relationship Id="rId9" Type="http://schemas.openxmlformats.org/officeDocument/2006/relationships/tags" Target="../tags/tag38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5" Type="http://schemas.openxmlformats.org/officeDocument/2006/relationships/tags" Target="../tags/tag45.xml"/><Relationship Id="rId10" Type="http://schemas.openxmlformats.org/officeDocument/2006/relationships/tags" Target="../tags/tag50.xml"/><Relationship Id="rId4" Type="http://schemas.openxmlformats.org/officeDocument/2006/relationships/tags" Target="../tags/tag44.xml"/><Relationship Id="rId9" Type="http://schemas.openxmlformats.org/officeDocument/2006/relationships/tags" Target="../tags/tag49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5" Type="http://schemas.openxmlformats.org/officeDocument/2006/relationships/tags" Target="../tags/tag56.xml"/><Relationship Id="rId10" Type="http://schemas.openxmlformats.org/officeDocument/2006/relationships/tags" Target="../tags/tag61.xml"/><Relationship Id="rId4" Type="http://schemas.openxmlformats.org/officeDocument/2006/relationships/tags" Target="../tags/tag55.xml"/><Relationship Id="rId9" Type="http://schemas.openxmlformats.org/officeDocument/2006/relationships/tags" Target="../tags/tag60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5" Type="http://schemas.openxmlformats.org/officeDocument/2006/relationships/tags" Target="../tags/tag68.xml"/><Relationship Id="rId10" Type="http://schemas.openxmlformats.org/officeDocument/2006/relationships/tags" Target="../tags/tag73.xml"/><Relationship Id="rId4" Type="http://schemas.openxmlformats.org/officeDocument/2006/relationships/tags" Target="../tags/tag67.xml"/><Relationship Id="rId9" Type="http://schemas.openxmlformats.org/officeDocument/2006/relationships/tags" Target="../tags/tag72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12" Type="http://schemas.openxmlformats.org/officeDocument/2006/relationships/tags" Target="../tags/tag87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5" Type="http://schemas.openxmlformats.org/officeDocument/2006/relationships/tags" Target="../tags/tag80.xml"/><Relationship Id="rId10" Type="http://schemas.openxmlformats.org/officeDocument/2006/relationships/tags" Target="../tags/tag85.xml"/><Relationship Id="rId4" Type="http://schemas.openxmlformats.org/officeDocument/2006/relationships/tags" Target="../tags/tag79.xml"/><Relationship Id="rId9" Type="http://schemas.openxmlformats.org/officeDocument/2006/relationships/tags" Target="../tags/tag84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3" Type="http://schemas.openxmlformats.org/officeDocument/2006/relationships/tags" Target="../tags/tag90.xml"/><Relationship Id="rId7" Type="http://schemas.openxmlformats.org/officeDocument/2006/relationships/tags" Target="../tags/tag94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1.xml"/><Relationship Id="rId9" Type="http://schemas.openxmlformats.org/officeDocument/2006/relationships/tags" Target="../tags/tag9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Logo with Panels"/>
          <p:cNvGrpSpPr/>
          <p:nvPr userDrawn="1"/>
        </p:nvGrpSpPr>
        <p:grpSpPr>
          <a:xfrm>
            <a:off x="1130368" y="0"/>
            <a:ext cx="8928031" cy="7318210"/>
            <a:chOff x="1130368" y="0"/>
            <a:chExt cx="8928031" cy="7318210"/>
          </a:xfrm>
        </p:grpSpPr>
        <p:grpSp>
          <p:nvGrpSpPr>
            <p:cNvPr id="4" name="Logo Shapes"/>
            <p:cNvGrpSpPr/>
            <p:nvPr userDrawn="1"/>
          </p:nvGrpSpPr>
          <p:grpSpPr>
            <a:xfrm>
              <a:off x="1904992" y="0"/>
              <a:ext cx="8153407" cy="6792223"/>
              <a:chOff x="1828800" y="-7143"/>
              <a:chExt cx="8153407" cy="6792223"/>
            </a:xfrm>
          </p:grpSpPr>
          <p:sp>
            <p:nvSpPr>
              <p:cNvPr id="23" name="Rectangle 1"/>
              <p:cNvSpPr>
                <a:spLocks noChangeArrowheads="1"/>
              </p:cNvSpPr>
              <p:nvPr/>
            </p:nvSpPr>
            <p:spPr bwMode="gray">
              <a:xfrm>
                <a:off x="1832930" y="4496096"/>
                <a:ext cx="8149277" cy="2288752"/>
              </a:xfrm>
              <a:prstGeom prst="rect">
                <a:avLst/>
              </a:prstGeom>
              <a:solidFill>
                <a:srgbClr val="F3BE2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68" name="Rectangle 2"/>
              <p:cNvSpPr>
                <a:spLocks noChangeArrowheads="1"/>
              </p:cNvSpPr>
              <p:nvPr userDrawn="1"/>
            </p:nvSpPr>
            <p:spPr bwMode="gray">
              <a:xfrm>
                <a:off x="1828800" y="3583783"/>
                <a:ext cx="7132320" cy="3201066"/>
              </a:xfrm>
              <a:prstGeom prst="rect">
                <a:avLst/>
              </a:prstGeom>
              <a:solidFill>
                <a:srgbClr val="F3BC8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20" name="Rectangle 3"/>
              <p:cNvSpPr>
                <a:spLocks noChangeArrowheads="1"/>
              </p:cNvSpPr>
              <p:nvPr userDrawn="1"/>
            </p:nvSpPr>
            <p:spPr bwMode="gray">
              <a:xfrm>
                <a:off x="1828800" y="4496096"/>
                <a:ext cx="7132320" cy="2288752"/>
              </a:xfrm>
              <a:prstGeom prst="rect">
                <a:avLst/>
              </a:prstGeom>
              <a:solidFill>
                <a:srgbClr val="E88C1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24" name="Rectangle 4"/>
              <p:cNvSpPr>
                <a:spLocks noChangeArrowheads="1"/>
              </p:cNvSpPr>
              <p:nvPr/>
            </p:nvSpPr>
            <p:spPr bwMode="gray">
              <a:xfrm>
                <a:off x="1828800" y="-7143"/>
                <a:ext cx="6248400" cy="6772722"/>
              </a:xfrm>
              <a:prstGeom prst="rect">
                <a:avLst/>
              </a:prstGeom>
              <a:solidFill>
                <a:srgbClr val="EE9C3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28" name="Rectangle 5"/>
              <p:cNvSpPr>
                <a:spLocks noChangeArrowheads="1"/>
              </p:cNvSpPr>
              <p:nvPr userDrawn="1"/>
            </p:nvSpPr>
            <p:spPr bwMode="gray">
              <a:xfrm>
                <a:off x="1828800" y="1137665"/>
                <a:ext cx="6492240" cy="5627914"/>
              </a:xfrm>
              <a:prstGeom prst="rect">
                <a:avLst/>
              </a:prstGeom>
              <a:solidFill>
                <a:srgbClr val="E669A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69" name="Rectangle 6"/>
              <p:cNvSpPr>
                <a:spLocks noChangeArrowheads="1"/>
              </p:cNvSpPr>
              <p:nvPr userDrawn="1"/>
            </p:nvSpPr>
            <p:spPr bwMode="gray">
              <a:xfrm>
                <a:off x="1828800" y="3583783"/>
                <a:ext cx="6492240" cy="3201066"/>
              </a:xfrm>
              <a:prstGeom prst="rect">
                <a:avLst/>
              </a:prstGeom>
              <a:solidFill>
                <a:srgbClr val="DB4D5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29" name="Rectangle 7"/>
              <p:cNvSpPr>
                <a:spLocks noChangeArrowheads="1"/>
              </p:cNvSpPr>
              <p:nvPr userDrawn="1"/>
            </p:nvSpPr>
            <p:spPr bwMode="gray">
              <a:xfrm>
                <a:off x="1828800" y="1137665"/>
                <a:ext cx="6248400" cy="5627914"/>
              </a:xfrm>
              <a:prstGeom prst="rect">
                <a:avLst/>
              </a:prstGeom>
              <a:solidFill>
                <a:srgbClr val="D7402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 userDrawn="1"/>
            </p:nvSpPr>
            <p:spPr bwMode="gray">
              <a:xfrm>
                <a:off x="1828800" y="4496096"/>
                <a:ext cx="6492240" cy="2288752"/>
              </a:xfrm>
              <a:prstGeom prst="rect">
                <a:avLst/>
              </a:prstGeom>
              <a:solidFill>
                <a:srgbClr val="D1390D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27" name="Rectangle 9"/>
              <p:cNvSpPr/>
              <p:nvPr userDrawn="1"/>
            </p:nvSpPr>
            <p:spPr bwMode="gray">
              <a:xfrm>
                <a:off x="1828800" y="3583783"/>
                <a:ext cx="6246019" cy="3201066"/>
              </a:xfrm>
              <a:prstGeom prst="rect">
                <a:avLst/>
              </a:prstGeom>
              <a:solidFill>
                <a:srgbClr val="CD2F0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algn="l" defTabSz="1018824" rtl="0" eaLnBrk="1" latinLnBrk="0" hangingPunct="1"/>
                <a:endParaRPr lang="en-GB" sz="20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 userDrawn="1"/>
            </p:nvSpPr>
            <p:spPr bwMode="gray">
              <a:xfrm>
                <a:off x="1828800" y="4495801"/>
                <a:ext cx="6245352" cy="2288752"/>
              </a:xfrm>
              <a:prstGeom prst="rect">
                <a:avLst/>
              </a:prstGeom>
              <a:solidFill>
                <a:srgbClr val="C4230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71" name="Rectangle 11"/>
              <p:cNvSpPr>
                <a:spLocks noChangeArrowheads="1"/>
              </p:cNvSpPr>
              <p:nvPr userDrawn="1"/>
            </p:nvSpPr>
            <p:spPr bwMode="gray">
              <a:xfrm>
                <a:off x="1828800" y="4800832"/>
                <a:ext cx="2286000" cy="1984248"/>
              </a:xfrm>
              <a:prstGeom prst="rect">
                <a:avLst/>
              </a:prstGeom>
              <a:solidFill>
                <a:srgbClr val="9A170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</p:grpSp>
        <p:grpSp>
          <p:nvGrpSpPr>
            <p:cNvPr id="36" name="Logo"/>
            <p:cNvGrpSpPr/>
            <p:nvPr userDrawn="1"/>
          </p:nvGrpSpPr>
          <p:grpSpPr>
            <a:xfrm>
              <a:off x="1130368" y="6790556"/>
              <a:ext cx="905256" cy="527654"/>
              <a:chOff x="1130368" y="6790556"/>
              <a:chExt cx="905256" cy="527654"/>
            </a:xfrm>
          </p:grpSpPr>
          <p:sp>
            <p:nvSpPr>
              <p:cNvPr id="38" name="Rectangle 0"/>
              <p:cNvSpPr>
                <a:spLocks noChangeArrowheads="1"/>
              </p:cNvSpPr>
              <p:nvPr userDrawn="1"/>
            </p:nvSpPr>
            <p:spPr bwMode="black">
              <a:xfrm>
                <a:off x="1676368" y="6790556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" name="Freeform 38"/>
              <p:cNvSpPr>
                <a:spLocks noEditPoints="1"/>
              </p:cNvSpPr>
              <p:nvPr userDrawn="1"/>
            </p:nvSpPr>
            <p:spPr bwMode="black">
              <a:xfrm>
                <a:off x="1130368" y="6976999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3" name="Report Subtitle"/>
          <p:cNvSpPr>
            <a:spLocks noGrp="1"/>
          </p:cNvSpPr>
          <p:nvPr userDrawn="1">
            <p:ph type="subTitle" idx="1" hasCustomPrompt="1"/>
            <p:custDataLst>
              <p:tags r:id="rId1"/>
            </p:custDataLst>
          </p:nvPr>
        </p:nvSpPr>
        <p:spPr bwMode="white">
          <a:xfrm>
            <a:off x="2056818" y="2206170"/>
            <a:ext cx="5943600" cy="1329595"/>
          </a:xfrm>
        </p:spPr>
        <p:txBody>
          <a:bodyPr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Subtitle (use this layout if subtitle needs three lines and your Title needs two)</a:t>
            </a:r>
          </a:p>
        </p:txBody>
      </p:sp>
      <p:sp>
        <p:nvSpPr>
          <p:cNvPr id="2" name="Report Title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 bwMode="white">
          <a:xfrm>
            <a:off x="2056818" y="1261037"/>
            <a:ext cx="5943600" cy="914400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10188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i="1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 smtClean="0"/>
              <a:t>Report Title</a:t>
            </a:r>
            <a:endParaRPr lang="en-GB" noProof="0" dirty="0"/>
          </a:p>
        </p:txBody>
      </p:sp>
      <p:sp>
        <p:nvSpPr>
          <p:cNvPr id="43" name="Confidentiality stamp"/>
          <p:cNvSpPr txBox="1"/>
          <p:nvPr userDrawn="1">
            <p:custDataLst>
              <p:tags r:id="rId3"/>
            </p:custDataLst>
          </p:nvPr>
        </p:nvSpPr>
        <p:spPr>
          <a:xfrm>
            <a:off x="530352" y="3730752"/>
            <a:ext cx="1225296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00" i="1" noProof="0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 </a:t>
            </a:r>
          </a:p>
        </p:txBody>
      </p:sp>
      <p:sp>
        <p:nvSpPr>
          <p:cNvPr id="32" name="Draft stamp"/>
          <p:cNvSpPr txBox="1"/>
          <p:nvPr userDrawn="1">
            <p:custDataLst>
              <p:tags r:id="rId4"/>
            </p:custDataLst>
          </p:nvPr>
        </p:nvSpPr>
        <p:spPr>
          <a:xfrm>
            <a:off x="530352" y="4041648"/>
            <a:ext cx="1371600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sz="1000" b="1" i="1" noProof="0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  </a:t>
            </a:r>
          </a:p>
        </p:txBody>
      </p:sp>
      <p:sp>
        <p:nvSpPr>
          <p:cNvPr id="31" name="Report Date"/>
          <p:cNvSpPr txBox="1"/>
          <p:nvPr userDrawn="1">
            <p:custDataLst>
              <p:tags r:id="rId5"/>
            </p:custDataLst>
          </p:nvPr>
        </p:nvSpPr>
        <p:spPr bwMode="white">
          <a:xfrm>
            <a:off x="530352" y="4343400"/>
            <a:ext cx="1225296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00" i="1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 </a:t>
            </a:r>
          </a:p>
        </p:txBody>
      </p:sp>
      <p:sp>
        <p:nvSpPr>
          <p:cNvPr id="33" name="Descriptor"/>
          <p:cNvSpPr txBox="1"/>
          <p:nvPr userDrawn="1">
            <p:custDataLst>
              <p:tags r:id="rId6"/>
            </p:custDataLst>
          </p:nvPr>
        </p:nvSpPr>
        <p:spPr bwMode="white">
          <a:xfrm>
            <a:off x="2057400" y="841248"/>
            <a:ext cx="70532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GB" sz="1000" noProof="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 </a:t>
            </a:r>
          </a:p>
        </p:txBody>
      </p:sp>
      <p:cxnSp>
        <p:nvCxnSpPr>
          <p:cNvPr id="25" name="Frame Line"/>
          <p:cNvCxnSpPr/>
          <p:nvPr userDrawn="1"/>
        </p:nvCxnSpPr>
        <p:spPr>
          <a:xfrm flipV="1">
            <a:off x="381000" y="3594352"/>
            <a:ext cx="1371600" cy="154782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ver image"/>
          <p:cNvSpPr txBox="1">
            <a:spLocks noChangeAspect="1"/>
          </p:cNvSpPr>
          <p:nvPr userDrawn="1">
            <p:custDataLst>
              <p:tags r:id="rId7"/>
            </p:custDataLst>
          </p:nvPr>
        </p:nvSpPr>
        <p:spPr>
          <a:xfrm>
            <a:off x="1904334" y="3589973"/>
            <a:ext cx="6719929" cy="3200400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endParaRPr lang="en-GB" sz="2200" dirty="0" smtClean="0">
              <a:latin typeface="Georgia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ong Top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Insert banner statement here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0"/>
          </p:nvPr>
        </p:nvSpPr>
        <p:spPr>
          <a:xfrm>
            <a:off x="530352" y="2212848"/>
            <a:ext cx="8997696" cy="2130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1"/>
          </p:nvPr>
        </p:nvSpPr>
        <p:spPr>
          <a:xfrm>
            <a:off x="530352" y="4498848"/>
            <a:ext cx="4425696" cy="2130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2"/>
          </p:nvPr>
        </p:nvSpPr>
        <p:spPr>
          <a:xfrm>
            <a:off x="5102352" y="4498848"/>
            <a:ext cx="4425696" cy="2130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5" name="Section Header"/>
          <p:cNvSpPr txBox="1"/>
          <p:nvPr userDrawn="1">
            <p:custDataLst>
              <p:tags r:id="rId1"/>
            </p:custDataLst>
          </p:nvPr>
        </p:nvSpPr>
        <p:spPr>
          <a:xfrm>
            <a:off x="530352" y="850392"/>
            <a:ext cx="5486400" cy="1371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900" noProof="0" dirty="0" smtClean="0">
              <a:solidFill>
                <a:schemeClr val="tx1"/>
              </a:solidFill>
            </a:endParaRPr>
          </a:p>
        </p:txBody>
      </p:sp>
      <p:sp>
        <p:nvSpPr>
          <p:cNvPr id="17" name="Date/Filepath"/>
          <p:cNvSpPr txBox="1"/>
          <p:nvPr userDrawn="1">
            <p:custDataLst>
              <p:tags r:id="rId2"/>
            </p:custDataLst>
          </p:nvPr>
        </p:nvSpPr>
        <p:spPr>
          <a:xfrm>
            <a:off x="3299464" y="538991"/>
            <a:ext cx="6217920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900" noProof="0" dirty="0" smtClean="0"/>
              <a:t>12/6/2014 C:\Users\ravit875.IN\Desktop\Prebid Meeting\</a:t>
            </a:r>
            <a:r>
              <a:rPr lang="en-GB" sz="900" noProof="0" dirty="0" err="1" smtClean="0"/>
              <a:t>Prebid</a:t>
            </a:r>
            <a:r>
              <a:rPr lang="en-GB" sz="900" noProof="0" dirty="0" smtClean="0"/>
              <a:t> Meeting - BEZA.pptx</a:t>
            </a:r>
            <a:endParaRPr lang="en-GB" sz="900" noProof="0" dirty="0"/>
          </a:p>
        </p:txBody>
      </p:sp>
      <p:sp>
        <p:nvSpPr>
          <p:cNvPr id="19" name="Draft stamp" hidden="1"/>
          <p:cNvSpPr txBox="1"/>
          <p:nvPr userDrawn="1">
            <p:custDataLst>
              <p:tags r:id="rId3"/>
            </p:custDataLst>
          </p:nvPr>
        </p:nvSpPr>
        <p:spPr>
          <a:xfrm>
            <a:off x="9180236" y="804672"/>
            <a:ext cx="333425" cy="1846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noProof="0" dirty="0" smtClean="0"/>
              <a:t>Draft</a:t>
            </a:r>
            <a:endParaRPr lang="en-GB" sz="1200" noProof="0" dirty="0"/>
          </a:p>
        </p:txBody>
      </p:sp>
      <p:sp>
        <p:nvSpPr>
          <p:cNvPr id="21" name="PwC Text"/>
          <p:cNvSpPr txBox="1"/>
          <p:nvPr userDrawn="1"/>
        </p:nvSpPr>
        <p:spPr>
          <a:xfrm>
            <a:off x="537875" y="7287768"/>
            <a:ext cx="274320" cy="107157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1000"/>
              </a:lnSpc>
            </a:pPr>
            <a:r>
              <a:rPr lang="en-GB" sz="900" noProof="0" dirty="0" smtClean="0">
                <a:latin typeface="+mn-lt"/>
                <a:cs typeface="Arial" pitchFamily="34" charset="0"/>
              </a:rPr>
              <a:t>PwC</a:t>
            </a:r>
            <a:endParaRPr lang="en-GB" sz="900" noProof="0" dirty="0">
              <a:latin typeface="+mn-lt"/>
              <a:cs typeface="Arial" pitchFamily="34" charset="0"/>
            </a:endParaRPr>
          </a:p>
        </p:txBody>
      </p:sp>
      <p:sp>
        <p:nvSpPr>
          <p:cNvPr id="22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9197344" y="7287768"/>
            <a:ext cx="320040" cy="10639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1000"/>
              </a:lnSpc>
            </a:pPr>
            <a:endParaRPr lang="en-GB" sz="900" noProof="0" dirty="0" smtClean="0"/>
          </a:p>
        </p:txBody>
      </p:sp>
      <p:sp>
        <p:nvSpPr>
          <p:cNvPr id="23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537495" y="7136702"/>
            <a:ext cx="4416552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900" noProof="0" dirty="0" smtClean="0">
              <a:solidFill>
                <a:schemeClr val="tx1"/>
              </a:solidFill>
            </a:endParaRPr>
          </a:p>
        </p:txBody>
      </p:sp>
      <p:sp>
        <p:nvSpPr>
          <p:cNvPr id="24" name="Executive Summary"/>
          <p:cNvSpPr txBox="1"/>
          <p:nvPr userDrawn="1">
            <p:custDataLst>
              <p:tags r:id="rId6"/>
            </p:custDataLst>
          </p:nvPr>
        </p:nvSpPr>
        <p:spPr>
          <a:xfrm>
            <a:off x="530349" y="6931152"/>
            <a:ext cx="1984249" cy="205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endParaRPr lang="en-GB" sz="1600" noProof="0" dirty="0" smtClean="0">
              <a:solidFill>
                <a:schemeClr val="tx1"/>
              </a:solidFill>
            </a:endParaRPr>
          </a:p>
        </p:txBody>
      </p:sp>
      <p:sp>
        <p:nvSpPr>
          <p:cNvPr id="25" name="Report Date"/>
          <p:cNvSpPr txBox="1"/>
          <p:nvPr userDrawn="1">
            <p:custDataLst>
              <p:tags r:id="rId7"/>
            </p:custDataLst>
          </p:nvPr>
        </p:nvSpPr>
        <p:spPr>
          <a:xfrm>
            <a:off x="8601767" y="7141464"/>
            <a:ext cx="91691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 algn="r">
              <a:spcAft>
                <a:spcPts val="900"/>
              </a:spcAft>
            </a:pPr>
            <a:r>
              <a:rPr lang="en-GB" sz="900" dirty="0" smtClean="0">
                <a:latin typeface="+mn-lt"/>
              </a:rPr>
              <a:t>6 December 2014</a:t>
            </a:r>
          </a:p>
        </p:txBody>
      </p:sp>
      <p:sp>
        <p:nvSpPr>
          <p:cNvPr id="26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537495" y="7003924"/>
            <a:ext cx="8074152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900" dirty="0" smtClean="0"/>
          </a:p>
        </p:txBody>
      </p:sp>
      <p:sp>
        <p:nvSpPr>
          <p:cNvPr id="27" name="Disclaimer" hidden="1"/>
          <p:cNvSpPr txBox="1"/>
          <p:nvPr userDrawn="1">
            <p:custDataLst>
              <p:tags r:id="rId9"/>
            </p:custDataLst>
          </p:nvPr>
        </p:nvSpPr>
        <p:spPr>
          <a:xfrm>
            <a:off x="5102352" y="7276623"/>
            <a:ext cx="3246120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endParaRPr lang="en-GB" sz="900" noProof="0" dirty="0" smtClean="0"/>
          </a:p>
        </p:txBody>
      </p:sp>
      <p:cxnSp>
        <p:nvCxnSpPr>
          <p:cNvPr id="28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ong Bottom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Insert banner statement here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0"/>
          </p:nvPr>
        </p:nvSpPr>
        <p:spPr>
          <a:xfrm>
            <a:off x="530351" y="2212848"/>
            <a:ext cx="4425696" cy="2130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1"/>
          </p:nvPr>
        </p:nvSpPr>
        <p:spPr>
          <a:xfrm>
            <a:off x="5102352" y="2212848"/>
            <a:ext cx="4425696" cy="2130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2"/>
          </p:nvPr>
        </p:nvSpPr>
        <p:spPr>
          <a:xfrm>
            <a:off x="530224" y="4498848"/>
            <a:ext cx="8997696" cy="2130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5" name="Section Header"/>
          <p:cNvSpPr txBox="1"/>
          <p:nvPr userDrawn="1">
            <p:custDataLst>
              <p:tags r:id="rId1"/>
            </p:custDataLst>
          </p:nvPr>
        </p:nvSpPr>
        <p:spPr>
          <a:xfrm>
            <a:off x="530352" y="850392"/>
            <a:ext cx="5486400" cy="1371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900" noProof="0" dirty="0" smtClean="0">
              <a:solidFill>
                <a:schemeClr val="tx1"/>
              </a:solidFill>
            </a:endParaRPr>
          </a:p>
        </p:txBody>
      </p:sp>
      <p:sp>
        <p:nvSpPr>
          <p:cNvPr id="17" name="Date/Filepath"/>
          <p:cNvSpPr txBox="1"/>
          <p:nvPr userDrawn="1">
            <p:custDataLst>
              <p:tags r:id="rId2"/>
            </p:custDataLst>
          </p:nvPr>
        </p:nvSpPr>
        <p:spPr>
          <a:xfrm>
            <a:off x="3299464" y="538991"/>
            <a:ext cx="6217920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900" noProof="0" dirty="0" smtClean="0"/>
              <a:t>12/6/2014 C:\Users\ravit875.IN\Desktop\Prebid Meeting\</a:t>
            </a:r>
            <a:r>
              <a:rPr lang="en-GB" sz="900" noProof="0" dirty="0" err="1" smtClean="0"/>
              <a:t>Prebid</a:t>
            </a:r>
            <a:r>
              <a:rPr lang="en-GB" sz="900" noProof="0" dirty="0" smtClean="0"/>
              <a:t> Meeting - BEZA.pptx</a:t>
            </a:r>
            <a:endParaRPr lang="en-GB" sz="900" noProof="0" dirty="0"/>
          </a:p>
        </p:txBody>
      </p:sp>
      <p:sp>
        <p:nvSpPr>
          <p:cNvPr id="19" name="Draft stamp" hidden="1"/>
          <p:cNvSpPr txBox="1"/>
          <p:nvPr userDrawn="1">
            <p:custDataLst>
              <p:tags r:id="rId3"/>
            </p:custDataLst>
          </p:nvPr>
        </p:nvSpPr>
        <p:spPr>
          <a:xfrm>
            <a:off x="9180236" y="804672"/>
            <a:ext cx="333425" cy="1846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noProof="0" dirty="0" smtClean="0"/>
              <a:t>Draft</a:t>
            </a:r>
            <a:endParaRPr lang="en-GB" sz="1200" noProof="0" dirty="0"/>
          </a:p>
        </p:txBody>
      </p:sp>
      <p:sp>
        <p:nvSpPr>
          <p:cNvPr id="21" name="PwC Text"/>
          <p:cNvSpPr txBox="1"/>
          <p:nvPr userDrawn="1"/>
        </p:nvSpPr>
        <p:spPr>
          <a:xfrm>
            <a:off x="537875" y="7287768"/>
            <a:ext cx="274320" cy="107157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1000"/>
              </a:lnSpc>
            </a:pPr>
            <a:r>
              <a:rPr lang="en-GB" sz="900" noProof="0" dirty="0" smtClean="0">
                <a:latin typeface="+mn-lt"/>
                <a:cs typeface="Arial" pitchFamily="34" charset="0"/>
              </a:rPr>
              <a:t>PwC</a:t>
            </a:r>
            <a:endParaRPr lang="en-GB" sz="900" noProof="0" dirty="0">
              <a:latin typeface="+mn-lt"/>
              <a:cs typeface="Arial" pitchFamily="34" charset="0"/>
            </a:endParaRPr>
          </a:p>
        </p:txBody>
      </p:sp>
      <p:sp>
        <p:nvSpPr>
          <p:cNvPr id="22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9197344" y="7287768"/>
            <a:ext cx="320040" cy="10639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1000"/>
              </a:lnSpc>
            </a:pPr>
            <a:endParaRPr lang="en-GB" sz="900" noProof="0" dirty="0" smtClean="0"/>
          </a:p>
        </p:txBody>
      </p:sp>
      <p:sp>
        <p:nvSpPr>
          <p:cNvPr id="23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537495" y="7136702"/>
            <a:ext cx="4416552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900" noProof="0" dirty="0" smtClean="0">
              <a:solidFill>
                <a:schemeClr val="tx1"/>
              </a:solidFill>
            </a:endParaRPr>
          </a:p>
        </p:txBody>
      </p:sp>
      <p:sp>
        <p:nvSpPr>
          <p:cNvPr id="24" name="Executive Summary"/>
          <p:cNvSpPr txBox="1"/>
          <p:nvPr userDrawn="1">
            <p:custDataLst>
              <p:tags r:id="rId6"/>
            </p:custDataLst>
          </p:nvPr>
        </p:nvSpPr>
        <p:spPr>
          <a:xfrm>
            <a:off x="530349" y="6931152"/>
            <a:ext cx="1984249" cy="205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endParaRPr lang="en-GB" sz="1600" noProof="0" dirty="0" smtClean="0">
              <a:solidFill>
                <a:schemeClr val="tx1"/>
              </a:solidFill>
            </a:endParaRPr>
          </a:p>
        </p:txBody>
      </p:sp>
      <p:sp>
        <p:nvSpPr>
          <p:cNvPr id="25" name="Report Date"/>
          <p:cNvSpPr txBox="1"/>
          <p:nvPr userDrawn="1">
            <p:custDataLst>
              <p:tags r:id="rId7"/>
            </p:custDataLst>
          </p:nvPr>
        </p:nvSpPr>
        <p:spPr>
          <a:xfrm>
            <a:off x="8601767" y="7141464"/>
            <a:ext cx="91691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 algn="r">
              <a:spcAft>
                <a:spcPts val="900"/>
              </a:spcAft>
            </a:pPr>
            <a:r>
              <a:rPr lang="en-GB" sz="900" dirty="0" smtClean="0">
                <a:latin typeface="+mn-lt"/>
              </a:rPr>
              <a:t>6 December 2014</a:t>
            </a:r>
          </a:p>
        </p:txBody>
      </p:sp>
      <p:sp>
        <p:nvSpPr>
          <p:cNvPr id="26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537495" y="7003924"/>
            <a:ext cx="8074152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900" dirty="0" smtClean="0"/>
          </a:p>
        </p:txBody>
      </p:sp>
      <p:sp>
        <p:nvSpPr>
          <p:cNvPr id="27" name="Disclaimer" hidden="1"/>
          <p:cNvSpPr txBox="1"/>
          <p:nvPr userDrawn="1">
            <p:custDataLst>
              <p:tags r:id="rId9"/>
            </p:custDataLst>
          </p:nvPr>
        </p:nvSpPr>
        <p:spPr>
          <a:xfrm>
            <a:off x="5102352" y="7276623"/>
            <a:ext cx="3246120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endParaRPr lang="en-GB" sz="900" noProof="0" dirty="0" smtClean="0"/>
          </a:p>
        </p:txBody>
      </p:sp>
      <p:cxnSp>
        <p:nvCxnSpPr>
          <p:cNvPr id="28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</p:nvPr>
        </p:nvSpPr>
        <p:spPr>
          <a:xfrm>
            <a:off x="530352" y="2212848"/>
            <a:ext cx="2898648" cy="2130552"/>
          </a:xfrm>
        </p:spPr>
        <p:txBody>
          <a:bodyPr tIns="0" bIns="0"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</p:nvPr>
        </p:nvSpPr>
        <p:spPr>
          <a:xfrm>
            <a:off x="3582067" y="2212848"/>
            <a:ext cx="2898648" cy="2130552"/>
          </a:xfrm>
        </p:spPr>
        <p:txBody>
          <a:bodyPr tIns="0" bIns="0"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</p:nvPr>
        </p:nvSpPr>
        <p:spPr>
          <a:xfrm>
            <a:off x="6629400" y="2212848"/>
            <a:ext cx="2898648" cy="2130552"/>
          </a:xfrm>
        </p:spPr>
        <p:txBody>
          <a:bodyPr tIns="0" bIns="0"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0" name="Content Placeholder 5"/>
          <p:cNvSpPr>
            <a:spLocks noGrp="1"/>
          </p:cNvSpPr>
          <p:nvPr>
            <p:ph sz="quarter" idx="27"/>
          </p:nvPr>
        </p:nvSpPr>
        <p:spPr>
          <a:xfrm>
            <a:off x="530352" y="4498848"/>
            <a:ext cx="2898648" cy="2130552"/>
          </a:xfrm>
        </p:spPr>
        <p:txBody>
          <a:bodyPr tIns="0" bIns="0"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2" name="Content Placeholder 6"/>
          <p:cNvSpPr>
            <a:spLocks noGrp="1"/>
          </p:cNvSpPr>
          <p:nvPr>
            <p:ph sz="quarter" idx="28"/>
          </p:nvPr>
        </p:nvSpPr>
        <p:spPr>
          <a:xfrm>
            <a:off x="3582067" y="4498848"/>
            <a:ext cx="2898648" cy="2130552"/>
          </a:xfrm>
        </p:spPr>
        <p:txBody>
          <a:bodyPr tIns="0" bIns="0"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4" name="Content Placeholder 7"/>
          <p:cNvSpPr>
            <a:spLocks noGrp="1"/>
          </p:cNvSpPr>
          <p:nvPr>
            <p:ph sz="quarter" idx="29"/>
          </p:nvPr>
        </p:nvSpPr>
        <p:spPr>
          <a:xfrm>
            <a:off x="6629400" y="4498848"/>
            <a:ext cx="2898648" cy="2130552"/>
          </a:xfrm>
        </p:spPr>
        <p:txBody>
          <a:bodyPr tIns="0" bIns="0"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21" name="Section Header"/>
          <p:cNvSpPr txBox="1"/>
          <p:nvPr userDrawn="1">
            <p:custDataLst>
              <p:tags r:id="rId1"/>
            </p:custDataLst>
          </p:nvPr>
        </p:nvSpPr>
        <p:spPr>
          <a:xfrm>
            <a:off x="530352" y="850392"/>
            <a:ext cx="5486400" cy="1371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900" noProof="0" dirty="0" smtClean="0">
              <a:solidFill>
                <a:schemeClr val="tx1"/>
              </a:solidFill>
            </a:endParaRPr>
          </a:p>
        </p:txBody>
      </p:sp>
      <p:sp>
        <p:nvSpPr>
          <p:cNvPr id="33" name="Date/Filepath"/>
          <p:cNvSpPr txBox="1"/>
          <p:nvPr userDrawn="1">
            <p:custDataLst>
              <p:tags r:id="rId2"/>
            </p:custDataLst>
          </p:nvPr>
        </p:nvSpPr>
        <p:spPr>
          <a:xfrm>
            <a:off x="3299464" y="538991"/>
            <a:ext cx="6217920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900" noProof="0" dirty="0" smtClean="0"/>
              <a:t>12/6/2014 C:\Users\ravit875.IN\Desktop\Prebid Meeting\</a:t>
            </a:r>
            <a:r>
              <a:rPr lang="en-GB" sz="900" noProof="0" dirty="0" err="1" smtClean="0"/>
              <a:t>Prebid</a:t>
            </a:r>
            <a:r>
              <a:rPr lang="en-GB" sz="900" noProof="0" dirty="0" smtClean="0"/>
              <a:t> Meeting - BEZA.pptx</a:t>
            </a:r>
            <a:endParaRPr lang="en-GB" sz="900" noProof="0" dirty="0"/>
          </a:p>
        </p:txBody>
      </p:sp>
      <p:sp>
        <p:nvSpPr>
          <p:cNvPr id="37" name="Draft stamp" hidden="1"/>
          <p:cNvSpPr txBox="1"/>
          <p:nvPr userDrawn="1">
            <p:custDataLst>
              <p:tags r:id="rId3"/>
            </p:custDataLst>
          </p:nvPr>
        </p:nvSpPr>
        <p:spPr>
          <a:xfrm>
            <a:off x="9180236" y="804672"/>
            <a:ext cx="333425" cy="1846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noProof="0" dirty="0" smtClean="0"/>
              <a:t>Draft</a:t>
            </a:r>
            <a:endParaRPr lang="en-GB" sz="1200" noProof="0" dirty="0"/>
          </a:p>
        </p:txBody>
      </p:sp>
      <p:sp>
        <p:nvSpPr>
          <p:cNvPr id="29" name="PwC Text"/>
          <p:cNvSpPr txBox="1"/>
          <p:nvPr userDrawn="1"/>
        </p:nvSpPr>
        <p:spPr>
          <a:xfrm>
            <a:off x="537875" y="7287768"/>
            <a:ext cx="274320" cy="107157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1000"/>
              </a:lnSpc>
            </a:pPr>
            <a:r>
              <a:rPr lang="en-GB" sz="900" noProof="0" dirty="0" smtClean="0">
                <a:latin typeface="+mn-lt"/>
                <a:cs typeface="Arial" pitchFamily="34" charset="0"/>
              </a:rPr>
              <a:t>PwC</a:t>
            </a:r>
            <a:endParaRPr lang="en-GB" sz="900" noProof="0" dirty="0">
              <a:latin typeface="+mn-lt"/>
              <a:cs typeface="Arial" pitchFamily="34" charset="0"/>
            </a:endParaRPr>
          </a:p>
        </p:txBody>
      </p:sp>
      <p:sp>
        <p:nvSpPr>
          <p:cNvPr id="30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9197344" y="7287768"/>
            <a:ext cx="320040" cy="10639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1000"/>
              </a:lnSpc>
            </a:pPr>
            <a:endParaRPr lang="en-GB" sz="900" noProof="0" dirty="0" smtClean="0"/>
          </a:p>
        </p:txBody>
      </p:sp>
      <p:sp>
        <p:nvSpPr>
          <p:cNvPr id="31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537495" y="7136702"/>
            <a:ext cx="4416552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900" noProof="0" dirty="0" smtClean="0">
              <a:solidFill>
                <a:schemeClr val="tx1"/>
              </a:solidFill>
            </a:endParaRPr>
          </a:p>
        </p:txBody>
      </p:sp>
      <p:sp>
        <p:nvSpPr>
          <p:cNvPr id="32" name="Executive Summary"/>
          <p:cNvSpPr txBox="1"/>
          <p:nvPr userDrawn="1">
            <p:custDataLst>
              <p:tags r:id="rId6"/>
            </p:custDataLst>
          </p:nvPr>
        </p:nvSpPr>
        <p:spPr>
          <a:xfrm>
            <a:off x="530349" y="6931152"/>
            <a:ext cx="1984249" cy="205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endParaRPr lang="en-GB" sz="1600" noProof="0" dirty="0" smtClean="0">
              <a:solidFill>
                <a:schemeClr val="tx1"/>
              </a:solidFill>
            </a:endParaRPr>
          </a:p>
        </p:txBody>
      </p:sp>
      <p:sp>
        <p:nvSpPr>
          <p:cNvPr id="39" name="Report Date"/>
          <p:cNvSpPr txBox="1"/>
          <p:nvPr userDrawn="1">
            <p:custDataLst>
              <p:tags r:id="rId7"/>
            </p:custDataLst>
          </p:nvPr>
        </p:nvSpPr>
        <p:spPr>
          <a:xfrm>
            <a:off x="8601767" y="7141464"/>
            <a:ext cx="91691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 algn="r">
              <a:spcAft>
                <a:spcPts val="900"/>
              </a:spcAft>
            </a:pPr>
            <a:r>
              <a:rPr lang="en-GB" sz="900" dirty="0" smtClean="0">
                <a:latin typeface="+mn-lt"/>
              </a:rPr>
              <a:t>6 December 2014</a:t>
            </a:r>
          </a:p>
        </p:txBody>
      </p:sp>
      <p:sp>
        <p:nvSpPr>
          <p:cNvPr id="41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537495" y="7003924"/>
            <a:ext cx="8074152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900" dirty="0" smtClean="0"/>
          </a:p>
        </p:txBody>
      </p:sp>
      <p:sp>
        <p:nvSpPr>
          <p:cNvPr id="20" name="Disclaimer" hidden="1"/>
          <p:cNvSpPr txBox="1"/>
          <p:nvPr userDrawn="1">
            <p:custDataLst>
              <p:tags r:id="rId9"/>
            </p:custDataLst>
          </p:nvPr>
        </p:nvSpPr>
        <p:spPr>
          <a:xfrm>
            <a:off x="5102352" y="7276623"/>
            <a:ext cx="3246120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endParaRPr lang="en-GB" sz="900" noProof="0" dirty="0" smtClean="0"/>
          </a:p>
        </p:txBody>
      </p:sp>
      <p:cxnSp>
        <p:nvCxnSpPr>
          <p:cNvPr id="23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Insert banner statement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ction Header"/>
          <p:cNvSpPr txBox="1"/>
          <p:nvPr userDrawn="1">
            <p:custDataLst>
              <p:tags r:id="rId1"/>
            </p:custDataLst>
          </p:nvPr>
        </p:nvSpPr>
        <p:spPr>
          <a:xfrm>
            <a:off x="530352" y="850392"/>
            <a:ext cx="5486400" cy="1371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900" noProof="0" dirty="0" smtClean="0">
              <a:solidFill>
                <a:schemeClr val="tx1"/>
              </a:solidFill>
            </a:endParaRPr>
          </a:p>
        </p:txBody>
      </p:sp>
      <p:sp>
        <p:nvSpPr>
          <p:cNvPr id="19" name="Date/Filepath"/>
          <p:cNvSpPr txBox="1"/>
          <p:nvPr userDrawn="1">
            <p:custDataLst>
              <p:tags r:id="rId2"/>
            </p:custDataLst>
          </p:nvPr>
        </p:nvSpPr>
        <p:spPr>
          <a:xfrm>
            <a:off x="3299464" y="538991"/>
            <a:ext cx="6217920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900" noProof="0" dirty="0" smtClean="0"/>
              <a:t>12/6/2014 C:\Users\ravit875.IN\Desktop\Prebid Meeting\</a:t>
            </a:r>
            <a:r>
              <a:rPr lang="en-GB" sz="900" noProof="0" dirty="0" err="1" smtClean="0"/>
              <a:t>Prebid</a:t>
            </a:r>
            <a:r>
              <a:rPr lang="en-GB" sz="900" noProof="0" dirty="0" smtClean="0"/>
              <a:t> Meeting - BEZA.pptx</a:t>
            </a:r>
            <a:endParaRPr lang="en-GB" sz="900" noProof="0" dirty="0"/>
          </a:p>
        </p:txBody>
      </p:sp>
      <p:sp>
        <p:nvSpPr>
          <p:cNvPr id="21" name="Draft stamp" hidden="1"/>
          <p:cNvSpPr txBox="1"/>
          <p:nvPr userDrawn="1">
            <p:custDataLst>
              <p:tags r:id="rId3"/>
            </p:custDataLst>
          </p:nvPr>
        </p:nvSpPr>
        <p:spPr>
          <a:xfrm>
            <a:off x="9180236" y="804672"/>
            <a:ext cx="333425" cy="1846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noProof="0" dirty="0" smtClean="0"/>
              <a:t>Draft</a:t>
            </a:r>
            <a:endParaRPr lang="en-GB" sz="1200" noProof="0" dirty="0"/>
          </a:p>
        </p:txBody>
      </p:sp>
      <p:sp>
        <p:nvSpPr>
          <p:cNvPr id="24" name="PwC Text"/>
          <p:cNvSpPr txBox="1"/>
          <p:nvPr userDrawn="1"/>
        </p:nvSpPr>
        <p:spPr>
          <a:xfrm>
            <a:off x="537875" y="7287768"/>
            <a:ext cx="274320" cy="107157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1000"/>
              </a:lnSpc>
            </a:pPr>
            <a:r>
              <a:rPr lang="en-GB" sz="900" noProof="0" dirty="0" smtClean="0">
                <a:latin typeface="+mn-lt"/>
                <a:cs typeface="Arial" pitchFamily="34" charset="0"/>
              </a:rPr>
              <a:t>PwC</a:t>
            </a:r>
            <a:endParaRPr lang="en-GB" sz="900" noProof="0" dirty="0">
              <a:latin typeface="+mn-lt"/>
              <a:cs typeface="Arial" pitchFamily="34" charset="0"/>
            </a:endParaRPr>
          </a:p>
        </p:txBody>
      </p:sp>
      <p:sp>
        <p:nvSpPr>
          <p:cNvPr id="25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9197344" y="7287768"/>
            <a:ext cx="320040" cy="10639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1000"/>
              </a:lnSpc>
            </a:pPr>
            <a:endParaRPr lang="en-GB" sz="900" noProof="0" dirty="0" smtClean="0"/>
          </a:p>
        </p:txBody>
      </p:sp>
      <p:sp>
        <p:nvSpPr>
          <p:cNvPr id="26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537495" y="7136702"/>
            <a:ext cx="4416552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900" noProof="0" dirty="0" smtClean="0">
              <a:solidFill>
                <a:schemeClr val="tx1"/>
              </a:solidFill>
            </a:endParaRPr>
          </a:p>
        </p:txBody>
      </p:sp>
      <p:sp>
        <p:nvSpPr>
          <p:cNvPr id="27" name="Executive Summary"/>
          <p:cNvSpPr txBox="1"/>
          <p:nvPr userDrawn="1">
            <p:custDataLst>
              <p:tags r:id="rId6"/>
            </p:custDataLst>
          </p:nvPr>
        </p:nvSpPr>
        <p:spPr>
          <a:xfrm>
            <a:off x="530349" y="6931152"/>
            <a:ext cx="1984249" cy="205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endParaRPr lang="en-GB" sz="1600" noProof="0" dirty="0" smtClean="0">
              <a:solidFill>
                <a:schemeClr val="tx1"/>
              </a:solidFill>
            </a:endParaRPr>
          </a:p>
        </p:txBody>
      </p:sp>
      <p:sp>
        <p:nvSpPr>
          <p:cNvPr id="29" name="Report Date"/>
          <p:cNvSpPr txBox="1"/>
          <p:nvPr userDrawn="1">
            <p:custDataLst>
              <p:tags r:id="rId7"/>
            </p:custDataLst>
          </p:nvPr>
        </p:nvSpPr>
        <p:spPr>
          <a:xfrm>
            <a:off x="8601767" y="7141464"/>
            <a:ext cx="91691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 algn="r">
              <a:spcAft>
                <a:spcPts val="900"/>
              </a:spcAft>
            </a:pPr>
            <a:r>
              <a:rPr lang="en-GB" sz="900" dirty="0" smtClean="0">
                <a:latin typeface="+mn-lt"/>
              </a:rPr>
              <a:t>6 December 2014</a:t>
            </a:r>
          </a:p>
        </p:txBody>
      </p:sp>
      <p:sp>
        <p:nvSpPr>
          <p:cNvPr id="30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537495" y="7003924"/>
            <a:ext cx="8074152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900" dirty="0" smtClean="0"/>
          </a:p>
        </p:txBody>
      </p:sp>
      <p:sp>
        <p:nvSpPr>
          <p:cNvPr id="16" name="Disclaimer" hidden="1"/>
          <p:cNvSpPr txBox="1"/>
          <p:nvPr userDrawn="1">
            <p:custDataLst>
              <p:tags r:id="rId9"/>
            </p:custDataLst>
          </p:nvPr>
        </p:nvSpPr>
        <p:spPr>
          <a:xfrm>
            <a:off x="5102352" y="7276623"/>
            <a:ext cx="3246120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endParaRPr lang="en-GB" sz="900" noProof="0" dirty="0" smtClean="0"/>
          </a:p>
        </p:txBody>
      </p:sp>
      <p:cxnSp>
        <p:nvCxnSpPr>
          <p:cNvPr id="17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Insert banner statement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 Only No Header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Insert banner statement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ction No."/>
          <p:cNvSpPr>
            <a:spLocks noGrp="1"/>
          </p:cNvSpPr>
          <p:nvPr>
            <p:ph type="body" idx="1" hasCustomPrompt="1"/>
            <p:custDataLst>
              <p:tags r:id="rId1"/>
            </p:custDataLst>
          </p:nvPr>
        </p:nvSpPr>
        <p:spPr>
          <a:xfrm>
            <a:off x="530352" y="1143000"/>
            <a:ext cx="8997696" cy="457200"/>
          </a:xfrm>
        </p:spPr>
        <p:txBody>
          <a:bodyPr wrap="none" tIns="0" bIns="0" anchor="t"/>
          <a:lstStyle>
            <a:lvl1pPr marL="0" indent="0">
              <a:buNone/>
              <a:defRPr sz="3200" b="0" i="0">
                <a:solidFill>
                  <a:schemeClr val="tx1"/>
                </a:solidFill>
                <a:latin typeface="+mj-lt"/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 smtClean="0"/>
              <a:t>Click to edit Section Divider style</a:t>
            </a:r>
          </a:p>
        </p:txBody>
      </p:sp>
      <p:sp>
        <p:nvSpPr>
          <p:cNvPr id="13" name="Section Divider Title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30352" y="1609344"/>
            <a:ext cx="8997696" cy="492443"/>
          </a:xfrm>
        </p:spPr>
        <p:txBody>
          <a:bodyPr wrap="square" tIns="0" bIns="0" anchor="t">
            <a:spAutoFit/>
          </a:bodyPr>
          <a:lstStyle>
            <a:lvl1pPr algn="l">
              <a:defRPr sz="3200" b="1" i="1" cap="none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add Section Divider Title</a:t>
            </a:r>
            <a:endParaRPr lang="en-GB" noProof="0" dirty="0"/>
          </a:p>
        </p:txBody>
      </p:sp>
      <p:sp>
        <p:nvSpPr>
          <p:cNvPr id="11" name="Slide Tags" hidden="1"/>
          <p:cNvSpPr txBox="1"/>
          <p:nvPr userDrawn="1">
            <p:custDataLst>
              <p:tags r:id="rId3"/>
            </p:custDataLst>
          </p:nvPr>
        </p:nvSpPr>
        <p:spPr>
          <a:xfrm>
            <a:off x="0" y="228600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Slide Tags</a:t>
            </a:r>
            <a:endParaRPr lang="en-GB" dirty="0"/>
          </a:p>
        </p:txBody>
      </p:sp>
      <p:sp>
        <p:nvSpPr>
          <p:cNvPr id="8" name="PwC Text"/>
          <p:cNvSpPr txBox="1"/>
          <p:nvPr userDrawn="1"/>
        </p:nvSpPr>
        <p:spPr>
          <a:xfrm>
            <a:off x="537875" y="7287768"/>
            <a:ext cx="274320" cy="107157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1000"/>
              </a:lnSpc>
            </a:pPr>
            <a:r>
              <a:rPr lang="en-GB" sz="900" noProof="0" dirty="0" smtClean="0">
                <a:latin typeface="+mn-lt"/>
                <a:cs typeface="Arial" pitchFamily="34" charset="0"/>
              </a:rPr>
              <a:t>PwC</a:t>
            </a:r>
            <a:endParaRPr lang="en-GB" sz="900" noProof="0" dirty="0">
              <a:latin typeface="+mn-lt"/>
              <a:cs typeface="Arial" pitchFamily="34" charset="0"/>
            </a:endParaRPr>
          </a:p>
        </p:txBody>
      </p:sp>
      <p:sp>
        <p:nvSpPr>
          <p:cNvPr id="9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9197344" y="7287768"/>
            <a:ext cx="320040" cy="10639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1000"/>
              </a:lnSpc>
            </a:pPr>
            <a:endParaRPr lang="en-GB" sz="900" noProof="0" dirty="0" smtClean="0"/>
          </a:p>
        </p:txBody>
      </p:sp>
      <p:sp>
        <p:nvSpPr>
          <p:cNvPr id="10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537495" y="7136702"/>
            <a:ext cx="4416552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900" noProof="0" dirty="0" smtClean="0">
              <a:solidFill>
                <a:schemeClr val="tx1"/>
              </a:solidFill>
            </a:endParaRPr>
          </a:p>
        </p:txBody>
      </p:sp>
      <p:sp>
        <p:nvSpPr>
          <p:cNvPr id="16" name="Report Date"/>
          <p:cNvSpPr txBox="1"/>
          <p:nvPr userDrawn="1">
            <p:custDataLst>
              <p:tags r:id="rId6"/>
            </p:custDataLst>
          </p:nvPr>
        </p:nvSpPr>
        <p:spPr>
          <a:xfrm>
            <a:off x="8601767" y="7141464"/>
            <a:ext cx="91691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 algn="r">
              <a:spcAft>
                <a:spcPts val="900"/>
              </a:spcAft>
            </a:pPr>
            <a:r>
              <a:rPr lang="en-GB" sz="900" dirty="0" smtClean="0">
                <a:latin typeface="+mn-lt"/>
              </a:rPr>
              <a:t>6 December 2014</a:t>
            </a:r>
          </a:p>
        </p:txBody>
      </p:sp>
      <p:sp>
        <p:nvSpPr>
          <p:cNvPr id="17" name="Presentation 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537495" y="7003924"/>
            <a:ext cx="8074152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900" dirty="0" smtClean="0"/>
          </a:p>
        </p:txBody>
      </p:sp>
      <p:cxnSp>
        <p:nvCxnSpPr>
          <p:cNvPr id="12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ction No."/>
          <p:cNvSpPr>
            <a:spLocks noGrp="1"/>
          </p:cNvSpPr>
          <p:nvPr>
            <p:ph type="body" idx="1" hasCustomPrompt="1"/>
            <p:custDataLst>
              <p:tags r:id="rId1"/>
            </p:custDataLst>
          </p:nvPr>
        </p:nvSpPr>
        <p:spPr>
          <a:xfrm>
            <a:off x="530352" y="1143000"/>
            <a:ext cx="8997696" cy="457200"/>
          </a:xfrm>
        </p:spPr>
        <p:txBody>
          <a:bodyPr wrap="none" tIns="0" bIns="0" anchor="t"/>
          <a:lstStyle>
            <a:lvl1pPr marL="0" indent="0">
              <a:buNone/>
              <a:defRPr sz="3200" b="0" i="0">
                <a:solidFill>
                  <a:schemeClr val="tx1"/>
                </a:solidFill>
                <a:latin typeface="+mj-lt"/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 smtClean="0"/>
              <a:t>Click to edit Appendix Divider style</a:t>
            </a:r>
          </a:p>
        </p:txBody>
      </p:sp>
      <p:sp>
        <p:nvSpPr>
          <p:cNvPr id="2" name="Appendix Divider Title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30352" y="1609344"/>
            <a:ext cx="8997696" cy="492443"/>
          </a:xfrm>
        </p:spPr>
        <p:txBody>
          <a:bodyPr wrap="square" tIns="0" bIns="0" anchor="t">
            <a:spAutoFit/>
          </a:bodyPr>
          <a:lstStyle>
            <a:lvl1pPr algn="l">
              <a:defRPr sz="3200" b="1" i="1" cap="none" baseline="0">
                <a:latin typeface="+mj-lt"/>
              </a:defRPr>
            </a:lvl1pPr>
          </a:lstStyle>
          <a:p>
            <a:r>
              <a:rPr lang="en-GB" noProof="0" dirty="0" smtClean="0"/>
              <a:t>Click to add Appendix Divider Title</a:t>
            </a:r>
            <a:endParaRPr lang="en-GB" noProof="0" dirty="0"/>
          </a:p>
        </p:txBody>
      </p:sp>
      <p:sp>
        <p:nvSpPr>
          <p:cNvPr id="16" name="Slide Tags" hidden="1"/>
          <p:cNvSpPr txBox="1"/>
          <p:nvPr userDrawn="1">
            <p:custDataLst>
              <p:tags r:id="rId3"/>
            </p:custDataLst>
          </p:nvPr>
        </p:nvSpPr>
        <p:spPr>
          <a:xfrm>
            <a:off x="0" y="228600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Slide Tags</a:t>
            </a:r>
            <a:endParaRPr lang="en-GB" dirty="0"/>
          </a:p>
        </p:txBody>
      </p:sp>
      <p:sp>
        <p:nvSpPr>
          <p:cNvPr id="9" name="PwC Text"/>
          <p:cNvSpPr txBox="1"/>
          <p:nvPr userDrawn="1"/>
        </p:nvSpPr>
        <p:spPr>
          <a:xfrm>
            <a:off x="537875" y="7287768"/>
            <a:ext cx="274320" cy="107157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1000"/>
              </a:lnSpc>
            </a:pPr>
            <a:r>
              <a:rPr lang="en-GB" sz="900" noProof="0" dirty="0" smtClean="0">
                <a:latin typeface="+mn-lt"/>
                <a:cs typeface="Arial" pitchFamily="34" charset="0"/>
              </a:rPr>
              <a:t>PwC</a:t>
            </a:r>
            <a:endParaRPr lang="en-GB" sz="900" noProof="0" dirty="0">
              <a:latin typeface="+mn-lt"/>
              <a:cs typeface="Arial" pitchFamily="34" charset="0"/>
            </a:endParaRPr>
          </a:p>
        </p:txBody>
      </p:sp>
      <p:sp>
        <p:nvSpPr>
          <p:cNvPr id="11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9197344" y="7287768"/>
            <a:ext cx="320040" cy="10639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1000"/>
              </a:lnSpc>
            </a:pPr>
            <a:endParaRPr lang="en-GB" sz="900" noProof="0" dirty="0" smtClean="0"/>
          </a:p>
        </p:txBody>
      </p:sp>
      <p:sp>
        <p:nvSpPr>
          <p:cNvPr id="12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537495" y="7136702"/>
            <a:ext cx="4416552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900" noProof="0" dirty="0" smtClean="0">
              <a:solidFill>
                <a:schemeClr val="tx1"/>
              </a:solidFill>
            </a:endParaRPr>
          </a:p>
        </p:txBody>
      </p:sp>
      <p:sp>
        <p:nvSpPr>
          <p:cNvPr id="13" name="Report Date"/>
          <p:cNvSpPr txBox="1"/>
          <p:nvPr userDrawn="1">
            <p:custDataLst>
              <p:tags r:id="rId6"/>
            </p:custDataLst>
          </p:nvPr>
        </p:nvSpPr>
        <p:spPr>
          <a:xfrm>
            <a:off x="8601767" y="7141464"/>
            <a:ext cx="91691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 algn="r">
              <a:spcAft>
                <a:spcPts val="900"/>
              </a:spcAft>
            </a:pPr>
            <a:r>
              <a:rPr lang="en-GB" sz="900" dirty="0" smtClean="0">
                <a:latin typeface="+mn-lt"/>
              </a:rPr>
              <a:t>6 December 2014</a:t>
            </a:r>
          </a:p>
        </p:txBody>
      </p:sp>
      <p:sp>
        <p:nvSpPr>
          <p:cNvPr id="14" name="Presentation 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537495" y="7003924"/>
            <a:ext cx="8074152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900" dirty="0" smtClean="0"/>
          </a:p>
        </p:txBody>
      </p:sp>
      <p:cxnSp>
        <p:nvCxnSpPr>
          <p:cNvPr id="15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ogo with Panels"/>
          <p:cNvGrpSpPr/>
          <p:nvPr userDrawn="1"/>
        </p:nvGrpSpPr>
        <p:grpSpPr>
          <a:xfrm>
            <a:off x="1130368" y="0"/>
            <a:ext cx="8928031" cy="7318210"/>
            <a:chOff x="1130368" y="0"/>
            <a:chExt cx="8928031" cy="7318210"/>
          </a:xfrm>
        </p:grpSpPr>
        <p:grpSp>
          <p:nvGrpSpPr>
            <p:cNvPr id="5" name="Logo Shapes"/>
            <p:cNvGrpSpPr/>
            <p:nvPr userDrawn="1"/>
          </p:nvGrpSpPr>
          <p:grpSpPr>
            <a:xfrm>
              <a:off x="1904992" y="0"/>
              <a:ext cx="8153407" cy="6792223"/>
              <a:chOff x="1828800" y="-7143"/>
              <a:chExt cx="8153407" cy="6792223"/>
            </a:xfrm>
          </p:grpSpPr>
          <p:sp>
            <p:nvSpPr>
              <p:cNvPr id="23" name="Rectangle 1"/>
              <p:cNvSpPr>
                <a:spLocks noChangeArrowheads="1"/>
              </p:cNvSpPr>
              <p:nvPr/>
            </p:nvSpPr>
            <p:spPr bwMode="gray">
              <a:xfrm>
                <a:off x="1832930" y="4496096"/>
                <a:ext cx="8149277" cy="2288752"/>
              </a:xfrm>
              <a:prstGeom prst="rect">
                <a:avLst/>
              </a:prstGeom>
              <a:solidFill>
                <a:srgbClr val="F3BE2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68" name="Rectangle 2"/>
              <p:cNvSpPr>
                <a:spLocks noChangeArrowheads="1"/>
              </p:cNvSpPr>
              <p:nvPr userDrawn="1"/>
            </p:nvSpPr>
            <p:spPr bwMode="gray">
              <a:xfrm>
                <a:off x="1828800" y="3583782"/>
                <a:ext cx="7132320" cy="3201066"/>
              </a:xfrm>
              <a:prstGeom prst="rect">
                <a:avLst/>
              </a:prstGeom>
              <a:solidFill>
                <a:srgbClr val="F3BC8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20" name="Rectangle 3"/>
              <p:cNvSpPr>
                <a:spLocks noChangeArrowheads="1"/>
              </p:cNvSpPr>
              <p:nvPr userDrawn="1"/>
            </p:nvSpPr>
            <p:spPr bwMode="gray">
              <a:xfrm>
                <a:off x="1828800" y="4496096"/>
                <a:ext cx="7132320" cy="2288752"/>
              </a:xfrm>
              <a:prstGeom prst="rect">
                <a:avLst/>
              </a:prstGeom>
              <a:solidFill>
                <a:srgbClr val="E88C1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24" name="Rectangle 4"/>
              <p:cNvSpPr>
                <a:spLocks noChangeArrowheads="1"/>
              </p:cNvSpPr>
              <p:nvPr/>
            </p:nvSpPr>
            <p:spPr bwMode="gray">
              <a:xfrm>
                <a:off x="1828800" y="-7143"/>
                <a:ext cx="6248400" cy="6772722"/>
              </a:xfrm>
              <a:prstGeom prst="rect">
                <a:avLst/>
              </a:prstGeom>
              <a:solidFill>
                <a:srgbClr val="EE9C3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28" name="Rectangle 5"/>
              <p:cNvSpPr>
                <a:spLocks noChangeArrowheads="1"/>
              </p:cNvSpPr>
              <p:nvPr userDrawn="1"/>
            </p:nvSpPr>
            <p:spPr bwMode="gray">
              <a:xfrm>
                <a:off x="1828800" y="1137665"/>
                <a:ext cx="6492240" cy="5627914"/>
              </a:xfrm>
              <a:prstGeom prst="rect">
                <a:avLst/>
              </a:prstGeom>
              <a:solidFill>
                <a:srgbClr val="E669A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69" name="Rectangle 6"/>
              <p:cNvSpPr>
                <a:spLocks noChangeArrowheads="1"/>
              </p:cNvSpPr>
              <p:nvPr userDrawn="1"/>
            </p:nvSpPr>
            <p:spPr bwMode="gray">
              <a:xfrm>
                <a:off x="1828800" y="3583782"/>
                <a:ext cx="6492240" cy="3201066"/>
              </a:xfrm>
              <a:prstGeom prst="rect">
                <a:avLst/>
              </a:prstGeom>
              <a:solidFill>
                <a:srgbClr val="DB4D5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29" name="Rectangle 7"/>
              <p:cNvSpPr>
                <a:spLocks noChangeArrowheads="1"/>
              </p:cNvSpPr>
              <p:nvPr userDrawn="1"/>
            </p:nvSpPr>
            <p:spPr bwMode="gray">
              <a:xfrm>
                <a:off x="1828800" y="1137665"/>
                <a:ext cx="6248400" cy="5627914"/>
              </a:xfrm>
              <a:prstGeom prst="rect">
                <a:avLst/>
              </a:prstGeom>
              <a:solidFill>
                <a:srgbClr val="D7402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 userDrawn="1"/>
            </p:nvSpPr>
            <p:spPr bwMode="gray">
              <a:xfrm>
                <a:off x="1828800" y="4496096"/>
                <a:ext cx="6492240" cy="2288752"/>
              </a:xfrm>
              <a:prstGeom prst="rect">
                <a:avLst/>
              </a:prstGeom>
              <a:solidFill>
                <a:srgbClr val="D1390D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27" name="Rectangle 9"/>
              <p:cNvSpPr/>
              <p:nvPr userDrawn="1"/>
            </p:nvSpPr>
            <p:spPr bwMode="gray">
              <a:xfrm>
                <a:off x="1828800" y="3583782"/>
                <a:ext cx="6246019" cy="3201066"/>
              </a:xfrm>
              <a:prstGeom prst="rect">
                <a:avLst/>
              </a:prstGeom>
              <a:solidFill>
                <a:srgbClr val="CD2F0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algn="l" defTabSz="1018824" rtl="0" eaLnBrk="1" latinLnBrk="0" hangingPunct="1"/>
                <a:endParaRPr lang="en-GB" sz="20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 userDrawn="1"/>
            </p:nvSpPr>
            <p:spPr bwMode="gray">
              <a:xfrm>
                <a:off x="1828800" y="4495801"/>
                <a:ext cx="6245352" cy="2288752"/>
              </a:xfrm>
              <a:prstGeom prst="rect">
                <a:avLst/>
              </a:prstGeom>
              <a:solidFill>
                <a:srgbClr val="C4230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71" name="Rectangle 11"/>
              <p:cNvSpPr>
                <a:spLocks noChangeArrowheads="1"/>
              </p:cNvSpPr>
              <p:nvPr userDrawn="1"/>
            </p:nvSpPr>
            <p:spPr bwMode="gray">
              <a:xfrm>
                <a:off x="1828800" y="4800832"/>
                <a:ext cx="2286000" cy="1984248"/>
              </a:xfrm>
              <a:prstGeom prst="rect">
                <a:avLst/>
              </a:prstGeom>
              <a:solidFill>
                <a:srgbClr val="9A170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</p:grpSp>
        <p:grpSp>
          <p:nvGrpSpPr>
            <p:cNvPr id="6" name="Logo"/>
            <p:cNvGrpSpPr/>
            <p:nvPr userDrawn="1"/>
          </p:nvGrpSpPr>
          <p:grpSpPr>
            <a:xfrm>
              <a:off x="1130368" y="6790556"/>
              <a:ext cx="905256" cy="527654"/>
              <a:chOff x="1130368" y="6790556"/>
              <a:chExt cx="905256" cy="527654"/>
            </a:xfrm>
          </p:grpSpPr>
          <p:sp>
            <p:nvSpPr>
              <p:cNvPr id="38" name="Rectangle 0"/>
              <p:cNvSpPr>
                <a:spLocks noChangeArrowheads="1"/>
              </p:cNvSpPr>
              <p:nvPr userDrawn="1"/>
            </p:nvSpPr>
            <p:spPr bwMode="black">
              <a:xfrm>
                <a:off x="1676368" y="6790556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" name="Freeform 38"/>
              <p:cNvSpPr>
                <a:spLocks noEditPoints="1"/>
              </p:cNvSpPr>
              <p:nvPr userDrawn="1"/>
            </p:nvSpPr>
            <p:spPr bwMode="black">
              <a:xfrm>
                <a:off x="1130368" y="6976999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3" name="Report Subtitle"/>
          <p:cNvSpPr>
            <a:spLocks noGrp="1"/>
          </p:cNvSpPr>
          <p:nvPr userDrawn="1">
            <p:ph type="subTitle" idx="1" hasCustomPrompt="1"/>
            <p:custDataLst>
              <p:tags r:id="rId1"/>
            </p:custDataLst>
          </p:nvPr>
        </p:nvSpPr>
        <p:spPr bwMode="white">
          <a:xfrm>
            <a:off x="2056818" y="2203704"/>
            <a:ext cx="5943600" cy="1329595"/>
          </a:xfrm>
        </p:spPr>
        <p:txBody>
          <a:bodyPr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Subtitle (use this layout if subtitle needs three lines and your Title needs two)</a:t>
            </a:r>
          </a:p>
        </p:txBody>
      </p:sp>
      <p:sp>
        <p:nvSpPr>
          <p:cNvPr id="2" name="Report Title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 bwMode="white">
          <a:xfrm>
            <a:off x="2056818" y="1261037"/>
            <a:ext cx="5943600" cy="914400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10188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i="1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 smtClean="0"/>
              <a:t>Report Title</a:t>
            </a:r>
            <a:endParaRPr lang="en-GB" noProof="0" dirty="0"/>
          </a:p>
        </p:txBody>
      </p:sp>
      <p:sp>
        <p:nvSpPr>
          <p:cNvPr id="43" name="Confidentiality stamp"/>
          <p:cNvSpPr txBox="1"/>
          <p:nvPr userDrawn="1">
            <p:custDataLst>
              <p:tags r:id="rId3"/>
            </p:custDataLst>
          </p:nvPr>
        </p:nvSpPr>
        <p:spPr>
          <a:xfrm>
            <a:off x="530352" y="3730752"/>
            <a:ext cx="1225296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00" i="1" noProof="0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 </a:t>
            </a:r>
          </a:p>
        </p:txBody>
      </p:sp>
      <p:sp>
        <p:nvSpPr>
          <p:cNvPr id="32" name="Draft stamp"/>
          <p:cNvSpPr txBox="1"/>
          <p:nvPr userDrawn="1">
            <p:custDataLst>
              <p:tags r:id="rId4"/>
            </p:custDataLst>
          </p:nvPr>
        </p:nvSpPr>
        <p:spPr>
          <a:xfrm>
            <a:off x="530352" y="4041648"/>
            <a:ext cx="1371600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sz="1000" b="1" i="1" noProof="0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  </a:t>
            </a:r>
          </a:p>
        </p:txBody>
      </p:sp>
      <p:sp>
        <p:nvSpPr>
          <p:cNvPr id="31" name="Report Date"/>
          <p:cNvSpPr txBox="1"/>
          <p:nvPr userDrawn="1">
            <p:custDataLst>
              <p:tags r:id="rId5"/>
            </p:custDataLst>
          </p:nvPr>
        </p:nvSpPr>
        <p:spPr bwMode="white">
          <a:xfrm>
            <a:off x="530352" y="4343400"/>
            <a:ext cx="1225296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00" i="1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 </a:t>
            </a:r>
          </a:p>
        </p:txBody>
      </p:sp>
      <p:sp>
        <p:nvSpPr>
          <p:cNvPr id="33" name="Descriptor"/>
          <p:cNvSpPr txBox="1"/>
          <p:nvPr userDrawn="1">
            <p:custDataLst>
              <p:tags r:id="rId6"/>
            </p:custDataLst>
          </p:nvPr>
        </p:nvSpPr>
        <p:spPr bwMode="white">
          <a:xfrm>
            <a:off x="2057400" y="841248"/>
            <a:ext cx="70532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GB" sz="1000" noProof="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 </a:t>
            </a:r>
          </a:p>
        </p:txBody>
      </p:sp>
      <p:cxnSp>
        <p:nvCxnSpPr>
          <p:cNvPr id="25" name="Frame Line"/>
          <p:cNvCxnSpPr/>
          <p:nvPr userDrawn="1"/>
        </p:nvCxnSpPr>
        <p:spPr>
          <a:xfrm flipV="1">
            <a:off x="381000" y="3593592"/>
            <a:ext cx="1371600" cy="154782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34"/>
          <p:cNvSpPr>
            <a:spLocks noGrp="1"/>
          </p:cNvSpPr>
          <p:nvPr>
            <p:ph sz="quarter" idx="10" hasCustomPrompt="1"/>
            <p:custDataLst>
              <p:tags r:id="rId7"/>
            </p:custDataLst>
          </p:nvPr>
        </p:nvSpPr>
        <p:spPr>
          <a:xfrm>
            <a:off x="530352" y="4645152"/>
            <a:ext cx="1225296" cy="1298448"/>
          </a:xfrm>
        </p:spPr>
        <p:txBody>
          <a:bodyPr/>
          <a:lstStyle>
            <a:lvl1pPr>
              <a:defRPr sz="1000" i="1"/>
            </a:lvl1pPr>
          </a:lstStyle>
          <a:p>
            <a:pPr lvl="0"/>
            <a:r>
              <a:rPr lang="en-GB" dirty="0" smtClean="0"/>
              <a:t>Click to enter text</a:t>
            </a:r>
            <a:endParaRPr lang="en-GB" dirty="0"/>
          </a:p>
        </p:txBody>
      </p:sp>
      <p:sp>
        <p:nvSpPr>
          <p:cNvPr id="36" name="Cover image"/>
          <p:cNvSpPr txBox="1">
            <a:spLocks noChangeAspect="1"/>
          </p:cNvSpPr>
          <p:nvPr userDrawn="1">
            <p:custDataLst>
              <p:tags r:id="rId8"/>
            </p:custDataLst>
          </p:nvPr>
        </p:nvSpPr>
        <p:spPr>
          <a:xfrm>
            <a:off x="1904334" y="3589973"/>
            <a:ext cx="6719929" cy="3200400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endParaRPr lang="en-GB" sz="2200" dirty="0" smtClean="0">
              <a:latin typeface="Georgia" pitchFamily="18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: Fix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Logo with Panels"/>
          <p:cNvGrpSpPr/>
          <p:nvPr userDrawn="1"/>
        </p:nvGrpSpPr>
        <p:grpSpPr>
          <a:xfrm>
            <a:off x="1130368" y="6393013"/>
            <a:ext cx="1217986" cy="925197"/>
            <a:chOff x="3835013" y="2828854"/>
            <a:chExt cx="1217986" cy="925197"/>
          </a:xfrm>
        </p:grpSpPr>
        <p:grpSp>
          <p:nvGrpSpPr>
            <p:cNvPr id="47" name="Logo Panels"/>
            <p:cNvGrpSpPr/>
            <p:nvPr/>
          </p:nvGrpSpPr>
          <p:grpSpPr>
            <a:xfrm>
              <a:off x="4609614" y="2828854"/>
              <a:ext cx="443385" cy="397546"/>
              <a:chOff x="4609614" y="2828854"/>
              <a:chExt cx="443385" cy="397546"/>
            </a:xfrm>
          </p:grpSpPr>
          <p:sp>
            <p:nvSpPr>
              <p:cNvPr id="51" name="Rectangle 1"/>
              <p:cNvSpPr>
                <a:spLocks noChangeArrowheads="1"/>
              </p:cNvSpPr>
              <p:nvPr/>
            </p:nvSpPr>
            <p:spPr bwMode="gray">
              <a:xfrm>
                <a:off x="4609614" y="3112483"/>
                <a:ext cx="443385" cy="113916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" name="Rectangle 2"/>
              <p:cNvSpPr>
                <a:spLocks noChangeArrowheads="1"/>
              </p:cNvSpPr>
              <p:nvPr/>
            </p:nvSpPr>
            <p:spPr bwMode="gray">
              <a:xfrm>
                <a:off x="4609618" y="2873556"/>
                <a:ext cx="269567" cy="352844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" name="Rectangle 3"/>
              <p:cNvSpPr>
                <a:spLocks noChangeArrowheads="1"/>
              </p:cNvSpPr>
              <p:nvPr/>
            </p:nvSpPr>
            <p:spPr bwMode="gray">
              <a:xfrm>
                <a:off x="4609618" y="2828854"/>
                <a:ext cx="224319" cy="397545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" name="Rectangle 4"/>
              <p:cNvSpPr>
                <a:spLocks noChangeArrowheads="1"/>
              </p:cNvSpPr>
              <p:nvPr/>
            </p:nvSpPr>
            <p:spPr bwMode="gray">
              <a:xfrm>
                <a:off x="4609617" y="2873555"/>
                <a:ext cx="224319" cy="352844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" name="Rectangle 5"/>
              <p:cNvSpPr>
                <a:spLocks noChangeArrowheads="1"/>
              </p:cNvSpPr>
              <p:nvPr/>
            </p:nvSpPr>
            <p:spPr bwMode="gray">
              <a:xfrm>
                <a:off x="4609615" y="2944211"/>
                <a:ext cx="383843" cy="282188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6" name="Rectangle 6"/>
              <p:cNvSpPr>
                <a:spLocks noChangeArrowheads="1"/>
              </p:cNvSpPr>
              <p:nvPr/>
            </p:nvSpPr>
            <p:spPr bwMode="gray">
              <a:xfrm>
                <a:off x="4609616" y="3112483"/>
                <a:ext cx="383842" cy="113916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" name="Rectangle 7"/>
              <p:cNvSpPr>
                <a:spLocks noChangeArrowheads="1"/>
              </p:cNvSpPr>
              <p:nvPr/>
            </p:nvSpPr>
            <p:spPr bwMode="gray">
              <a:xfrm>
                <a:off x="4609616" y="2944211"/>
                <a:ext cx="269570" cy="282188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" name="Rectangle 8"/>
              <p:cNvSpPr>
                <a:spLocks noChangeArrowheads="1"/>
              </p:cNvSpPr>
              <p:nvPr/>
            </p:nvSpPr>
            <p:spPr bwMode="gray">
              <a:xfrm>
                <a:off x="4609616" y="3112483"/>
                <a:ext cx="269569" cy="113916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" name="Rectangle 9"/>
              <p:cNvSpPr>
                <a:spLocks/>
              </p:cNvSpPr>
              <p:nvPr/>
            </p:nvSpPr>
            <p:spPr bwMode="gray">
              <a:xfrm>
                <a:off x="4609616" y="2944211"/>
                <a:ext cx="224321" cy="282188"/>
              </a:xfrm>
              <a:prstGeom prst="rect">
                <a:avLst/>
              </a:pr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0" name="Rectangle 10"/>
              <p:cNvSpPr>
                <a:spLocks noChangeArrowheads="1"/>
              </p:cNvSpPr>
              <p:nvPr/>
            </p:nvSpPr>
            <p:spPr bwMode="gray">
              <a:xfrm>
                <a:off x="4609617" y="3112483"/>
                <a:ext cx="224320" cy="113916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1" name="Rectangle 11"/>
              <p:cNvSpPr>
                <a:spLocks noChangeArrowheads="1"/>
              </p:cNvSpPr>
              <p:nvPr/>
            </p:nvSpPr>
            <p:spPr bwMode="gray">
              <a:xfrm>
                <a:off x="4609617" y="3052823"/>
                <a:ext cx="141027" cy="173576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2" name="Rectangle 12"/>
              <p:cNvSpPr>
                <a:spLocks noChangeArrowheads="1"/>
              </p:cNvSpPr>
              <p:nvPr/>
            </p:nvSpPr>
            <p:spPr bwMode="gray">
              <a:xfrm>
                <a:off x="4609617" y="3112483"/>
                <a:ext cx="141027" cy="113916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8" name="Logo"/>
            <p:cNvGrpSpPr/>
            <p:nvPr/>
          </p:nvGrpSpPr>
          <p:grpSpPr>
            <a:xfrm>
              <a:off x="3835013" y="3226397"/>
              <a:ext cx="905256" cy="527654"/>
              <a:chOff x="3835013" y="3226397"/>
              <a:chExt cx="905256" cy="527654"/>
            </a:xfrm>
          </p:grpSpPr>
          <p:sp>
            <p:nvSpPr>
              <p:cNvPr id="49" name="Rectangle 0"/>
              <p:cNvSpPr>
                <a:spLocks noChangeArrowheads="1"/>
              </p:cNvSpPr>
              <p:nvPr/>
            </p:nvSpPr>
            <p:spPr bwMode="black">
              <a:xfrm>
                <a:off x="4381013" y="3226397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" name="Freeform 49"/>
              <p:cNvSpPr>
                <a:spLocks noEditPoints="1"/>
              </p:cNvSpPr>
              <p:nvPr/>
            </p:nvSpPr>
            <p:spPr bwMode="black">
              <a:xfrm>
                <a:off x="3835013" y="3412840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72" name="Frame Line"/>
          <p:cNvCxnSpPr/>
          <p:nvPr userDrawn="1"/>
        </p:nvCxnSpPr>
        <p:spPr>
          <a:xfrm flipV="1">
            <a:off x="1905000" y="1140745"/>
            <a:ext cx="7615355" cy="154655"/>
          </a:xfrm>
          <a:prstGeom prst="bentConnector3">
            <a:avLst>
              <a:gd name="adj1" fmla="val -3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port Subtitle"/>
          <p:cNvSpPr>
            <a:spLocks noGrp="1"/>
          </p:cNvSpPr>
          <p:nvPr userDrawn="1">
            <p:ph type="subTitle" idx="1" hasCustomPrompt="1"/>
            <p:custDataLst>
              <p:tags r:id="rId1"/>
            </p:custDataLst>
          </p:nvPr>
        </p:nvSpPr>
        <p:spPr>
          <a:xfrm>
            <a:off x="2056818" y="2203704"/>
            <a:ext cx="5943600" cy="914400"/>
          </a:xfrm>
        </p:spPr>
        <p:txBody>
          <a:bodyPr tIns="0" bIns="0"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tx1"/>
                </a:solidFill>
                <a:latin typeface="+mj-lt"/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Subtitle (move higher if title is only one line)</a:t>
            </a:r>
            <a:endParaRPr lang="en-GB" noProof="0" dirty="0"/>
          </a:p>
        </p:txBody>
      </p:sp>
      <p:sp>
        <p:nvSpPr>
          <p:cNvPr id="2" name="Report Title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>
          <a:xfrm>
            <a:off x="2056818" y="1261037"/>
            <a:ext cx="5943600" cy="914400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10188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i="1" kern="1200" baseline="0" noProof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 smtClean="0"/>
              <a:t>Report Title</a:t>
            </a:r>
            <a:endParaRPr lang="en-GB" noProof="0" dirty="0"/>
          </a:p>
        </p:txBody>
      </p:sp>
      <p:sp>
        <p:nvSpPr>
          <p:cNvPr id="43" name="Confidentiality stamp"/>
          <p:cNvSpPr txBox="1"/>
          <p:nvPr userDrawn="1">
            <p:custDataLst>
              <p:tags r:id="rId3"/>
            </p:custDataLst>
          </p:nvPr>
        </p:nvSpPr>
        <p:spPr>
          <a:xfrm>
            <a:off x="530352" y="3730752"/>
            <a:ext cx="1225296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00" i="1" noProof="0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 </a:t>
            </a:r>
          </a:p>
        </p:txBody>
      </p:sp>
      <p:sp>
        <p:nvSpPr>
          <p:cNvPr id="32" name="Draft stamp"/>
          <p:cNvSpPr txBox="1"/>
          <p:nvPr userDrawn="1">
            <p:custDataLst>
              <p:tags r:id="rId4"/>
            </p:custDataLst>
          </p:nvPr>
        </p:nvSpPr>
        <p:spPr>
          <a:xfrm>
            <a:off x="530352" y="4041648"/>
            <a:ext cx="1371600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sz="1000" b="1" i="1" noProof="0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  </a:t>
            </a:r>
          </a:p>
        </p:txBody>
      </p:sp>
      <p:sp>
        <p:nvSpPr>
          <p:cNvPr id="31" name="Report Date"/>
          <p:cNvSpPr txBox="1"/>
          <p:nvPr userDrawn="1">
            <p:custDataLst>
              <p:tags r:id="rId5"/>
            </p:custDataLst>
          </p:nvPr>
        </p:nvSpPr>
        <p:spPr>
          <a:xfrm>
            <a:off x="530351" y="4343400"/>
            <a:ext cx="1225296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endParaRPr lang="en-GB" sz="1000" i="1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25" name="Descriptor"/>
          <p:cNvSpPr txBox="1"/>
          <p:nvPr userDrawn="1">
            <p:custDataLst>
              <p:tags r:id="rId6"/>
            </p:custDataLst>
          </p:nvPr>
        </p:nvSpPr>
        <p:spPr>
          <a:xfrm>
            <a:off x="2057400" y="841248"/>
            <a:ext cx="70532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GB" sz="1000" noProof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 </a:t>
            </a:r>
          </a:p>
        </p:txBody>
      </p:sp>
      <p:cxnSp>
        <p:nvCxnSpPr>
          <p:cNvPr id="26" name="Frame Line"/>
          <p:cNvCxnSpPr/>
          <p:nvPr userDrawn="1"/>
        </p:nvCxnSpPr>
        <p:spPr>
          <a:xfrm flipV="1">
            <a:off x="381000" y="3593592"/>
            <a:ext cx="1371600" cy="154782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530352" y="2212848"/>
            <a:ext cx="8997696" cy="4416552"/>
          </a:xfrm>
        </p:spPr>
        <p:txBody>
          <a:bodyPr tIns="0" bIns="0"/>
          <a:lstStyle>
            <a:lvl5pPr>
              <a:defRPr/>
            </a:lvl5pPr>
            <a:lvl6pPr>
              <a:buAutoNum type="arabicPeriod"/>
              <a:defRPr/>
            </a:lvl6pPr>
            <a:lvl7pPr>
              <a:buAutoNum type="alphaLcPeriod"/>
              <a:defRPr/>
            </a:lvl7pPr>
            <a:lvl8pPr>
              <a:buAutoNum type="romanLcPeriod"/>
              <a:defRPr/>
            </a:lvl8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cxnSp>
        <p:nvCxnSpPr>
          <p:cNvPr id="12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wC Text"/>
          <p:cNvSpPr txBox="1"/>
          <p:nvPr userDrawn="1"/>
        </p:nvSpPr>
        <p:spPr>
          <a:xfrm>
            <a:off x="537875" y="7287768"/>
            <a:ext cx="274320" cy="107157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1000"/>
              </a:lnSpc>
            </a:pPr>
            <a:r>
              <a:rPr lang="en-GB" sz="900" noProof="0" dirty="0" smtClean="0">
                <a:latin typeface="+mn-lt"/>
                <a:cs typeface="Arial" pitchFamily="34" charset="0"/>
              </a:rPr>
              <a:t>PwC</a:t>
            </a:r>
            <a:endParaRPr lang="en-GB" sz="900" noProof="0" dirty="0">
              <a:latin typeface="+mn-lt"/>
              <a:cs typeface="Arial" pitchFamily="34" charset="0"/>
            </a:endParaRPr>
          </a:p>
        </p:txBody>
      </p:sp>
      <p:sp>
        <p:nvSpPr>
          <p:cNvPr id="15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9197344" y="7287768"/>
            <a:ext cx="320040" cy="10639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1000"/>
              </a:lnSpc>
            </a:pPr>
            <a:endParaRPr lang="en-GB" sz="900" noProof="0" dirty="0" smtClean="0"/>
          </a:p>
        </p:txBody>
      </p:sp>
      <p:sp>
        <p:nvSpPr>
          <p:cNvPr id="16" name="Section Header"/>
          <p:cNvSpPr txBox="1"/>
          <p:nvPr userDrawn="1">
            <p:custDataLst>
              <p:tags r:id="rId3"/>
            </p:custDataLst>
          </p:nvPr>
        </p:nvSpPr>
        <p:spPr>
          <a:xfrm>
            <a:off x="530352" y="850392"/>
            <a:ext cx="5486400" cy="1371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900" noProof="0" dirty="0" smtClean="0">
              <a:solidFill>
                <a:schemeClr val="tx1"/>
              </a:solidFill>
            </a:endParaRPr>
          </a:p>
        </p:txBody>
      </p:sp>
      <p:sp>
        <p:nvSpPr>
          <p:cNvPr id="20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537495" y="7136702"/>
            <a:ext cx="4416552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900" noProof="0" dirty="0" smtClean="0">
              <a:solidFill>
                <a:schemeClr val="tx1"/>
              </a:solidFill>
            </a:endParaRPr>
          </a:p>
        </p:txBody>
      </p:sp>
      <p:sp>
        <p:nvSpPr>
          <p:cNvPr id="21" name="Draft stamp" hidden="1"/>
          <p:cNvSpPr txBox="1"/>
          <p:nvPr userDrawn="1">
            <p:custDataLst>
              <p:tags r:id="rId5"/>
            </p:custDataLst>
          </p:nvPr>
        </p:nvSpPr>
        <p:spPr>
          <a:xfrm>
            <a:off x="9180236" y="804672"/>
            <a:ext cx="333425" cy="1846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noProof="0" dirty="0" smtClean="0"/>
              <a:t>Draft</a:t>
            </a:r>
            <a:endParaRPr lang="en-GB" sz="1200" noProof="0" dirty="0"/>
          </a:p>
        </p:txBody>
      </p:sp>
      <p:sp>
        <p:nvSpPr>
          <p:cNvPr id="18" name="Executive Summary"/>
          <p:cNvSpPr txBox="1"/>
          <p:nvPr userDrawn="1">
            <p:custDataLst>
              <p:tags r:id="rId6"/>
            </p:custDataLst>
          </p:nvPr>
        </p:nvSpPr>
        <p:spPr>
          <a:xfrm>
            <a:off x="530349" y="6931152"/>
            <a:ext cx="1984249" cy="205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endParaRPr lang="en-GB" sz="1600" noProof="0" dirty="0" smtClean="0">
              <a:solidFill>
                <a:schemeClr val="tx1"/>
              </a:solidFill>
            </a:endParaRPr>
          </a:p>
        </p:txBody>
      </p:sp>
      <p:sp>
        <p:nvSpPr>
          <p:cNvPr id="29" name="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5102352" y="7276623"/>
            <a:ext cx="3246120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endParaRPr lang="en-GB" sz="900" noProof="0" dirty="0" smtClean="0"/>
          </a:p>
        </p:txBody>
      </p:sp>
      <p:sp>
        <p:nvSpPr>
          <p:cNvPr id="17" name="Report Date"/>
          <p:cNvSpPr txBox="1"/>
          <p:nvPr userDrawn="1">
            <p:custDataLst>
              <p:tags r:id="rId8"/>
            </p:custDataLst>
          </p:nvPr>
        </p:nvSpPr>
        <p:spPr>
          <a:xfrm>
            <a:off x="8601767" y="7141464"/>
            <a:ext cx="91691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 algn="r">
              <a:spcAft>
                <a:spcPts val="900"/>
              </a:spcAft>
            </a:pPr>
            <a:r>
              <a:rPr lang="en-GB" sz="900" dirty="0" smtClean="0">
                <a:latin typeface="+mn-lt"/>
              </a:rPr>
              <a:t>6 December 2014</a:t>
            </a:r>
          </a:p>
        </p:txBody>
      </p:sp>
      <p:sp>
        <p:nvSpPr>
          <p:cNvPr id="19" name="Presentation Disclaimer" hidden="1"/>
          <p:cNvSpPr txBox="1"/>
          <p:nvPr userDrawn="1">
            <p:custDataLst>
              <p:tags r:id="rId9"/>
            </p:custDataLst>
          </p:nvPr>
        </p:nvSpPr>
        <p:spPr>
          <a:xfrm>
            <a:off x="537495" y="7003924"/>
            <a:ext cx="8074152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900" dirty="0" smtClean="0"/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Insert banner statement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: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Logo with Panels"/>
          <p:cNvGrpSpPr/>
          <p:nvPr userDrawn="1"/>
        </p:nvGrpSpPr>
        <p:grpSpPr>
          <a:xfrm>
            <a:off x="1130368" y="0"/>
            <a:ext cx="8928032" cy="7318210"/>
            <a:chOff x="1130368" y="0"/>
            <a:chExt cx="8928032" cy="7318210"/>
          </a:xfrm>
        </p:grpSpPr>
        <p:grpSp>
          <p:nvGrpSpPr>
            <p:cNvPr id="4" name="Logo Shapes"/>
            <p:cNvGrpSpPr/>
            <p:nvPr userDrawn="1"/>
          </p:nvGrpSpPr>
          <p:grpSpPr>
            <a:xfrm>
              <a:off x="1904991" y="0"/>
              <a:ext cx="8153409" cy="6792221"/>
              <a:chOff x="1828799" y="0"/>
              <a:chExt cx="8153409" cy="6792221"/>
            </a:xfrm>
          </p:grpSpPr>
          <p:sp>
            <p:nvSpPr>
              <p:cNvPr id="68" name="Rectangle 2"/>
              <p:cNvSpPr>
                <a:spLocks noChangeArrowheads="1"/>
              </p:cNvSpPr>
              <p:nvPr userDrawn="1"/>
            </p:nvSpPr>
            <p:spPr bwMode="gray">
              <a:xfrm>
                <a:off x="1828799" y="1150143"/>
                <a:ext cx="8153409" cy="56388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24" name="Rectangle 4"/>
              <p:cNvSpPr>
                <a:spLocks noChangeArrowheads="1"/>
              </p:cNvSpPr>
              <p:nvPr/>
            </p:nvSpPr>
            <p:spPr bwMode="gray">
              <a:xfrm>
                <a:off x="1828800" y="0"/>
                <a:ext cx="6248400" cy="679222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29" name="Rectangle 7"/>
              <p:cNvSpPr>
                <a:spLocks noChangeArrowheads="1"/>
              </p:cNvSpPr>
              <p:nvPr userDrawn="1"/>
            </p:nvSpPr>
            <p:spPr bwMode="gray">
              <a:xfrm>
                <a:off x="1828800" y="1150143"/>
                <a:ext cx="6248400" cy="5638799"/>
              </a:xfrm>
              <a:prstGeom prst="rect">
                <a:avLst/>
              </a:prstGeom>
              <a:solidFill>
                <a:schemeClr val="accent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</p:grpSp>
        <p:grpSp>
          <p:nvGrpSpPr>
            <p:cNvPr id="26" name="Logo"/>
            <p:cNvGrpSpPr/>
            <p:nvPr userDrawn="1"/>
          </p:nvGrpSpPr>
          <p:grpSpPr>
            <a:xfrm>
              <a:off x="1130368" y="6790556"/>
              <a:ext cx="905256" cy="527654"/>
              <a:chOff x="1130368" y="6790556"/>
              <a:chExt cx="905256" cy="527654"/>
            </a:xfrm>
          </p:grpSpPr>
          <p:sp>
            <p:nvSpPr>
              <p:cNvPr id="23" name="Rectangle 0"/>
              <p:cNvSpPr>
                <a:spLocks noChangeArrowheads="1"/>
              </p:cNvSpPr>
              <p:nvPr userDrawn="1"/>
            </p:nvSpPr>
            <p:spPr bwMode="black">
              <a:xfrm>
                <a:off x="1676368" y="6790556"/>
                <a:ext cx="228600" cy="57350"/>
              </a:xfrm>
              <a:prstGeom prst="rect">
                <a:avLst/>
              </a:prstGeom>
              <a:solidFill>
                <a:schemeClr val="accent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Freeform 24"/>
              <p:cNvSpPr>
                <a:spLocks noEditPoints="1"/>
              </p:cNvSpPr>
              <p:nvPr userDrawn="1"/>
            </p:nvSpPr>
            <p:spPr bwMode="black">
              <a:xfrm>
                <a:off x="1130368" y="6976999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3" name="Report Subtitle"/>
          <p:cNvSpPr>
            <a:spLocks noGrp="1"/>
          </p:cNvSpPr>
          <p:nvPr userDrawn="1">
            <p:ph type="subTitle" idx="1" hasCustomPrompt="1"/>
            <p:custDataLst>
              <p:tags r:id="rId1"/>
            </p:custDataLst>
          </p:nvPr>
        </p:nvSpPr>
        <p:spPr bwMode="white">
          <a:xfrm>
            <a:off x="2056818" y="2203704"/>
            <a:ext cx="5943600" cy="914400"/>
          </a:xfrm>
        </p:spPr>
        <p:txBody>
          <a:bodyPr tIns="0" bIns="0"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Subtitle (move higher if title is only one line)</a:t>
            </a:r>
            <a:endParaRPr lang="en-GB" noProof="0" dirty="0"/>
          </a:p>
        </p:txBody>
      </p:sp>
      <p:sp>
        <p:nvSpPr>
          <p:cNvPr id="2" name="Report Title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 bwMode="white">
          <a:xfrm>
            <a:off x="2056818" y="1261037"/>
            <a:ext cx="5943600" cy="914400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10188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i="1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 smtClean="0"/>
              <a:t>Report Title</a:t>
            </a:r>
            <a:endParaRPr lang="en-GB" noProof="0" dirty="0"/>
          </a:p>
        </p:txBody>
      </p:sp>
      <p:sp>
        <p:nvSpPr>
          <p:cNvPr id="43" name="Confidentiality stamp"/>
          <p:cNvSpPr txBox="1"/>
          <p:nvPr userDrawn="1">
            <p:custDataLst>
              <p:tags r:id="rId3"/>
            </p:custDataLst>
          </p:nvPr>
        </p:nvSpPr>
        <p:spPr>
          <a:xfrm>
            <a:off x="530352" y="3730752"/>
            <a:ext cx="1225296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00" i="1" noProof="0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 </a:t>
            </a:r>
          </a:p>
        </p:txBody>
      </p:sp>
      <p:sp>
        <p:nvSpPr>
          <p:cNvPr id="22" name="Draft stamp"/>
          <p:cNvSpPr txBox="1"/>
          <p:nvPr userDrawn="1">
            <p:custDataLst>
              <p:tags r:id="rId4"/>
            </p:custDataLst>
          </p:nvPr>
        </p:nvSpPr>
        <p:spPr>
          <a:xfrm>
            <a:off x="530352" y="4041648"/>
            <a:ext cx="1371600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sz="1000" b="1" i="1" noProof="0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  </a:t>
            </a:r>
          </a:p>
        </p:txBody>
      </p:sp>
      <p:sp>
        <p:nvSpPr>
          <p:cNvPr id="21" name="Report Date"/>
          <p:cNvSpPr txBox="1"/>
          <p:nvPr userDrawn="1">
            <p:custDataLst>
              <p:tags r:id="rId5"/>
            </p:custDataLst>
          </p:nvPr>
        </p:nvSpPr>
        <p:spPr bwMode="white">
          <a:xfrm>
            <a:off x="530352" y="4343400"/>
            <a:ext cx="1225296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00" b="0" i="1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 </a:t>
            </a:r>
          </a:p>
        </p:txBody>
      </p:sp>
      <p:sp>
        <p:nvSpPr>
          <p:cNvPr id="16" name="Descriptor"/>
          <p:cNvSpPr txBox="1"/>
          <p:nvPr userDrawn="1">
            <p:custDataLst>
              <p:tags r:id="rId6"/>
            </p:custDataLst>
          </p:nvPr>
        </p:nvSpPr>
        <p:spPr bwMode="white">
          <a:xfrm>
            <a:off x="2057400" y="841248"/>
            <a:ext cx="70532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GB" sz="1000" noProof="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 </a:t>
            </a:r>
          </a:p>
        </p:txBody>
      </p:sp>
      <p:cxnSp>
        <p:nvCxnSpPr>
          <p:cNvPr id="17" name="Frame Line"/>
          <p:cNvCxnSpPr/>
          <p:nvPr userDrawn="1"/>
        </p:nvCxnSpPr>
        <p:spPr>
          <a:xfrm flipV="1">
            <a:off x="381000" y="3593592"/>
            <a:ext cx="1371600" cy="154782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FC27-97A0-4767-A4A4-B63F9A0D9C4D}" type="datetime4">
              <a:rPr lang="en-US" smtClean="0"/>
              <a:pPr/>
              <a:t>January 15,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37921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65785" y="6063223"/>
            <a:ext cx="9492615" cy="2698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419100" y="5500533"/>
            <a:ext cx="9304020" cy="1385358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19100" y="4404360"/>
            <a:ext cx="9304020" cy="1036320"/>
          </a:xfrm>
        </p:spPr>
        <p:txBody>
          <a:bodyPr anchor="b"/>
          <a:lstStyle>
            <a:lvl1pPr marL="0" indent="0" algn="l">
              <a:buNone/>
              <a:defRPr sz="2700">
                <a:solidFill>
                  <a:schemeClr val="tx2">
                    <a:shade val="75000"/>
                  </a:schemeClr>
                </a:solidFill>
              </a:defRPr>
            </a:lvl1pPr>
            <a:lvl2pPr marL="509412" indent="0" algn="ctr">
              <a:buNone/>
            </a:lvl2pPr>
            <a:lvl3pPr marL="1018824" indent="0" algn="ctr">
              <a:buNone/>
            </a:lvl3pPr>
            <a:lvl4pPr marL="1528237" indent="0" algn="ctr">
              <a:buNone/>
            </a:lvl4pPr>
            <a:lvl5pPr marL="2037649" indent="0" algn="ctr">
              <a:buNone/>
            </a:lvl5pPr>
            <a:lvl6pPr marL="2547061" indent="0" algn="ctr">
              <a:buNone/>
            </a:lvl6pPr>
            <a:lvl7pPr marL="3056473" indent="0" algn="ctr">
              <a:buNone/>
            </a:lvl7pPr>
            <a:lvl8pPr marL="3565886" indent="0" algn="ctr">
              <a:buNone/>
            </a:lvl8pPr>
            <a:lvl9pPr marL="4075298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9052560" y="7337146"/>
            <a:ext cx="834847" cy="279806"/>
          </a:xfrm>
        </p:spPr>
        <p:txBody>
          <a:bodyPr/>
          <a:lstStyle/>
          <a:p>
            <a:fld id="{4D5A39AF-FEF5-47AB-AA80-4C0BD4A8B09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FC27-97A0-4767-A4A4-B63F9A0D9C4D}" type="datetime4">
              <a:rPr lang="en-US" smtClean="0"/>
              <a:pPr/>
              <a:t>January 15, 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939540" y="86361"/>
            <a:ext cx="3185160" cy="327448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9052560" y="7337146"/>
            <a:ext cx="834847" cy="27980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65785" y="3904223"/>
            <a:ext cx="9492615" cy="2698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19100" y="1899920"/>
            <a:ext cx="9304020" cy="1381760"/>
          </a:xfrm>
        </p:spPr>
        <p:txBody>
          <a:bodyPr anchor="b"/>
          <a:lstStyle>
            <a:lvl1pPr marL="0" indent="0" algn="r">
              <a:buNone/>
              <a:defRPr sz="22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39AF-FEF5-47AB-AA80-4C0BD4A8B09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8523" y="3340030"/>
            <a:ext cx="9555480" cy="1342802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31927" y="518160"/>
            <a:ext cx="9555480" cy="953414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35280" y="1813560"/>
            <a:ext cx="4610100" cy="535432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777740" cy="535432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39AF-FEF5-47AB-AA80-4C0BD4A8B09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35280" y="6131560"/>
            <a:ext cx="9471660" cy="100033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9588" y="755650"/>
            <a:ext cx="4719612" cy="725064"/>
          </a:xfrm>
        </p:spPr>
        <p:txBody>
          <a:bodyPr anchor="ctr"/>
          <a:lstStyle>
            <a:lvl1pPr marL="0" indent="0">
              <a:buNone/>
              <a:defRPr sz="20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5109528" y="755650"/>
            <a:ext cx="4721465" cy="725064"/>
          </a:xfrm>
        </p:spPr>
        <p:txBody>
          <a:bodyPr anchor="ctr"/>
          <a:lstStyle>
            <a:lvl1pPr marL="0" indent="0">
              <a:buNone/>
              <a:defRPr sz="20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9588" y="1491509"/>
            <a:ext cx="4719612" cy="446733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5113603" y="1491509"/>
            <a:ext cx="4717390" cy="446733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52560" y="7340600"/>
            <a:ext cx="838200" cy="279806"/>
          </a:xfrm>
        </p:spPr>
        <p:txBody>
          <a:bodyPr/>
          <a:lstStyle/>
          <a:p>
            <a:fld id="{4D5A39AF-FEF5-47AB-AA80-4C0BD4A8B09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65785" y="6822441"/>
            <a:ext cx="9492615" cy="2698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/>
          <a:p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31927" y="518160"/>
            <a:ext cx="9555480" cy="953414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39AF-FEF5-47AB-AA80-4C0BD4A8B09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39AF-FEF5-47AB-AA80-4C0BD4A8B09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65785" y="6629000"/>
            <a:ext cx="9492615" cy="2698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2920" y="6217920"/>
            <a:ext cx="9304020" cy="590127"/>
          </a:xfrm>
        </p:spPr>
        <p:txBody>
          <a:bodyPr anchor="ctr"/>
          <a:lstStyle>
            <a:lvl1pPr algn="l">
              <a:buNone/>
              <a:defRPr sz="22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502921" y="690880"/>
            <a:ext cx="3309144" cy="5440680"/>
          </a:xfrm>
        </p:spPr>
        <p:txBody>
          <a:bodyPr/>
          <a:lstStyle>
            <a:lvl1pPr marL="0" indent="0">
              <a:buNone/>
              <a:defRPr sz="16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932555" y="690880"/>
            <a:ext cx="5874385" cy="54406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39AF-FEF5-47AB-AA80-4C0BD4A8B09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530352" y="2212848"/>
            <a:ext cx="4425696" cy="4416552"/>
          </a:xfrm>
        </p:spPr>
        <p:txBody>
          <a:bodyPr tIns="0" bIns="0"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5102352" y="2212848"/>
            <a:ext cx="4425696" cy="4416552"/>
          </a:xfrm>
        </p:spPr>
        <p:txBody>
          <a:bodyPr tIns="0" bIns="0"/>
          <a:lstStyle>
            <a:lvl5pPr>
              <a:defRPr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6" name="Section Header"/>
          <p:cNvSpPr txBox="1"/>
          <p:nvPr userDrawn="1">
            <p:custDataLst>
              <p:tags r:id="rId3"/>
            </p:custDataLst>
          </p:nvPr>
        </p:nvSpPr>
        <p:spPr>
          <a:xfrm>
            <a:off x="530352" y="850392"/>
            <a:ext cx="5486400" cy="1371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900" noProof="0" dirty="0" smtClean="0">
              <a:solidFill>
                <a:schemeClr val="tx1"/>
              </a:solidFill>
            </a:endParaRPr>
          </a:p>
        </p:txBody>
      </p:sp>
      <p:sp>
        <p:nvSpPr>
          <p:cNvPr id="21" name="Date/Filepath"/>
          <p:cNvSpPr txBox="1"/>
          <p:nvPr userDrawn="1">
            <p:custDataLst>
              <p:tags r:id="rId4"/>
            </p:custDataLst>
          </p:nvPr>
        </p:nvSpPr>
        <p:spPr>
          <a:xfrm>
            <a:off x="3299464" y="538991"/>
            <a:ext cx="6217920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900" noProof="0" dirty="0" smtClean="0"/>
              <a:t>12/6/2014 C:\Users\ravit875.IN\Desktop\Prebid Meeting\</a:t>
            </a:r>
            <a:r>
              <a:rPr lang="en-GB" sz="900" noProof="0" dirty="0" err="1" smtClean="0"/>
              <a:t>Prebid</a:t>
            </a:r>
            <a:r>
              <a:rPr lang="en-GB" sz="900" noProof="0" dirty="0" smtClean="0"/>
              <a:t> Meeting - BEZA.pptx</a:t>
            </a:r>
            <a:endParaRPr lang="en-GB" sz="900" noProof="0" dirty="0"/>
          </a:p>
        </p:txBody>
      </p:sp>
      <p:sp>
        <p:nvSpPr>
          <p:cNvPr id="24" name="Draft stamp" hidden="1"/>
          <p:cNvSpPr txBox="1"/>
          <p:nvPr userDrawn="1">
            <p:custDataLst>
              <p:tags r:id="rId5"/>
            </p:custDataLst>
          </p:nvPr>
        </p:nvSpPr>
        <p:spPr>
          <a:xfrm>
            <a:off x="9180236" y="804672"/>
            <a:ext cx="333425" cy="1846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noProof="0" dirty="0" smtClean="0"/>
              <a:t>Draft</a:t>
            </a:r>
            <a:endParaRPr lang="en-GB" sz="1200" noProof="0" dirty="0"/>
          </a:p>
        </p:txBody>
      </p:sp>
      <p:sp>
        <p:nvSpPr>
          <p:cNvPr id="38" name="PwC Text"/>
          <p:cNvSpPr txBox="1"/>
          <p:nvPr userDrawn="1"/>
        </p:nvSpPr>
        <p:spPr>
          <a:xfrm>
            <a:off x="537875" y="7287768"/>
            <a:ext cx="274320" cy="107157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1000"/>
              </a:lnSpc>
            </a:pPr>
            <a:r>
              <a:rPr lang="en-GB" sz="900" noProof="0" dirty="0" smtClean="0">
                <a:latin typeface="+mn-lt"/>
                <a:cs typeface="Arial" pitchFamily="34" charset="0"/>
              </a:rPr>
              <a:t>PwC</a:t>
            </a:r>
            <a:endParaRPr lang="en-GB" sz="900" noProof="0" dirty="0">
              <a:latin typeface="+mn-lt"/>
              <a:cs typeface="Arial" pitchFamily="34" charset="0"/>
            </a:endParaRPr>
          </a:p>
        </p:txBody>
      </p:sp>
      <p:sp>
        <p:nvSpPr>
          <p:cNvPr id="39" name="Page Number"/>
          <p:cNvSpPr txBox="1"/>
          <p:nvPr userDrawn="1">
            <p:custDataLst>
              <p:tags r:id="rId6"/>
            </p:custDataLst>
          </p:nvPr>
        </p:nvSpPr>
        <p:spPr>
          <a:xfrm>
            <a:off x="9197344" y="7287768"/>
            <a:ext cx="320040" cy="10639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1000"/>
              </a:lnSpc>
            </a:pPr>
            <a:endParaRPr lang="en-GB" sz="900" noProof="0" dirty="0" smtClean="0"/>
          </a:p>
        </p:txBody>
      </p:sp>
      <p:sp>
        <p:nvSpPr>
          <p:cNvPr id="40" name="Section Footer"/>
          <p:cNvSpPr txBox="1"/>
          <p:nvPr userDrawn="1">
            <p:custDataLst>
              <p:tags r:id="rId7"/>
            </p:custDataLst>
          </p:nvPr>
        </p:nvSpPr>
        <p:spPr>
          <a:xfrm>
            <a:off x="537495" y="7136702"/>
            <a:ext cx="4416552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900" noProof="0" dirty="0" smtClean="0">
              <a:solidFill>
                <a:schemeClr val="tx1"/>
              </a:solidFill>
            </a:endParaRPr>
          </a:p>
        </p:txBody>
      </p:sp>
      <p:sp>
        <p:nvSpPr>
          <p:cNvPr id="41" name="Executive Summary"/>
          <p:cNvSpPr txBox="1"/>
          <p:nvPr userDrawn="1">
            <p:custDataLst>
              <p:tags r:id="rId8"/>
            </p:custDataLst>
          </p:nvPr>
        </p:nvSpPr>
        <p:spPr>
          <a:xfrm>
            <a:off x="530349" y="6931152"/>
            <a:ext cx="1984249" cy="205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endParaRPr lang="en-GB" sz="1600" noProof="0" dirty="0" smtClean="0">
              <a:solidFill>
                <a:schemeClr val="tx1"/>
              </a:solidFill>
            </a:endParaRPr>
          </a:p>
        </p:txBody>
      </p:sp>
      <p:sp>
        <p:nvSpPr>
          <p:cNvPr id="42" name="Report Date"/>
          <p:cNvSpPr txBox="1"/>
          <p:nvPr userDrawn="1">
            <p:custDataLst>
              <p:tags r:id="rId9"/>
            </p:custDataLst>
          </p:nvPr>
        </p:nvSpPr>
        <p:spPr>
          <a:xfrm>
            <a:off x="8601767" y="7141464"/>
            <a:ext cx="91691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 algn="r">
              <a:spcAft>
                <a:spcPts val="900"/>
              </a:spcAft>
            </a:pPr>
            <a:r>
              <a:rPr lang="en-GB" sz="900" dirty="0" smtClean="0">
                <a:latin typeface="+mn-lt"/>
              </a:rPr>
              <a:t>6 December 2014</a:t>
            </a:r>
          </a:p>
        </p:txBody>
      </p:sp>
      <p:sp>
        <p:nvSpPr>
          <p:cNvPr id="43" name="Presentation Disclaimer" hidden="1"/>
          <p:cNvSpPr txBox="1"/>
          <p:nvPr userDrawn="1">
            <p:custDataLst>
              <p:tags r:id="rId10"/>
            </p:custDataLst>
          </p:nvPr>
        </p:nvSpPr>
        <p:spPr>
          <a:xfrm>
            <a:off x="537495" y="7003924"/>
            <a:ext cx="8074152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900" dirty="0" smtClean="0"/>
          </a:p>
        </p:txBody>
      </p:sp>
      <p:sp>
        <p:nvSpPr>
          <p:cNvPr id="17" name="Disclaimer" hidden="1"/>
          <p:cNvSpPr txBox="1"/>
          <p:nvPr userDrawn="1">
            <p:custDataLst>
              <p:tags r:id="rId11"/>
            </p:custDataLst>
          </p:nvPr>
        </p:nvSpPr>
        <p:spPr>
          <a:xfrm>
            <a:off x="5102352" y="7276623"/>
            <a:ext cx="3246120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endParaRPr lang="en-GB" sz="900" noProof="0" dirty="0" smtClean="0"/>
          </a:p>
        </p:txBody>
      </p:sp>
      <p:cxnSp>
        <p:nvCxnSpPr>
          <p:cNvPr id="18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Insert banner statement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855720" y="698852"/>
            <a:ext cx="5532120" cy="414528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6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39AF-FEF5-47AB-AA80-4C0BD4A8B09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19100" y="5659595"/>
            <a:ext cx="6454140" cy="591926"/>
          </a:xfrm>
        </p:spPr>
        <p:txBody>
          <a:bodyPr anchor="ctr"/>
          <a:lstStyle>
            <a:lvl1pPr algn="l">
              <a:buNone/>
              <a:defRPr sz="22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419100" y="6270980"/>
            <a:ext cx="6454140" cy="870797"/>
          </a:xfrm>
        </p:spPr>
        <p:txBody>
          <a:bodyPr lIns="122259" tIns="0"/>
          <a:lstStyle>
            <a:lvl1pPr marL="0" indent="0">
              <a:buNone/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39AF-FEF5-47AB-AA80-4C0BD4A8B09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800" y="622514"/>
            <a:ext cx="2011680" cy="6631728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622514"/>
            <a:ext cx="6873240" cy="6631728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39AF-FEF5-47AB-AA80-4C0BD4A8B09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530352" y="2212848"/>
            <a:ext cx="5943600" cy="4416552"/>
          </a:xfrm>
        </p:spPr>
        <p:txBody>
          <a:bodyPr tIns="0" bIns="0"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6629400" y="2212848"/>
            <a:ext cx="2898648" cy="4416552"/>
          </a:xfrm>
        </p:spPr>
        <p:txBody>
          <a:bodyPr tIns="0" bIns="0"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6" name="Section Header"/>
          <p:cNvSpPr txBox="1"/>
          <p:nvPr userDrawn="1">
            <p:custDataLst>
              <p:tags r:id="rId3"/>
            </p:custDataLst>
          </p:nvPr>
        </p:nvSpPr>
        <p:spPr>
          <a:xfrm>
            <a:off x="530352" y="850392"/>
            <a:ext cx="5486400" cy="1371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900" noProof="0" dirty="0" smtClean="0">
              <a:solidFill>
                <a:schemeClr val="tx1"/>
              </a:solidFill>
            </a:endParaRPr>
          </a:p>
        </p:txBody>
      </p:sp>
      <p:sp>
        <p:nvSpPr>
          <p:cNvPr id="21" name="Date/Filepath"/>
          <p:cNvSpPr txBox="1"/>
          <p:nvPr userDrawn="1">
            <p:custDataLst>
              <p:tags r:id="rId4"/>
            </p:custDataLst>
          </p:nvPr>
        </p:nvSpPr>
        <p:spPr>
          <a:xfrm>
            <a:off x="3299464" y="538991"/>
            <a:ext cx="6217920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900" noProof="0" dirty="0" smtClean="0"/>
              <a:t>12/6/2014 C:\Users\ravit875.IN\Desktop\Prebid Meeting\</a:t>
            </a:r>
            <a:r>
              <a:rPr lang="en-GB" sz="900" noProof="0" dirty="0" err="1" smtClean="0"/>
              <a:t>Prebid</a:t>
            </a:r>
            <a:r>
              <a:rPr lang="en-GB" sz="900" noProof="0" dirty="0" smtClean="0"/>
              <a:t> Meeting - BEZA.pptx</a:t>
            </a:r>
            <a:endParaRPr lang="en-GB" sz="900" noProof="0" dirty="0"/>
          </a:p>
        </p:txBody>
      </p:sp>
      <p:sp>
        <p:nvSpPr>
          <p:cNvPr id="24" name="Draft stamp" hidden="1"/>
          <p:cNvSpPr txBox="1"/>
          <p:nvPr userDrawn="1">
            <p:custDataLst>
              <p:tags r:id="rId5"/>
            </p:custDataLst>
          </p:nvPr>
        </p:nvSpPr>
        <p:spPr>
          <a:xfrm>
            <a:off x="9180236" y="804672"/>
            <a:ext cx="333425" cy="1846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noProof="0" dirty="0" smtClean="0"/>
              <a:t>Draft</a:t>
            </a:r>
            <a:endParaRPr lang="en-GB" sz="1200" noProof="0" dirty="0"/>
          </a:p>
        </p:txBody>
      </p:sp>
      <p:sp>
        <p:nvSpPr>
          <p:cNvPr id="25" name="PwC Text"/>
          <p:cNvSpPr txBox="1"/>
          <p:nvPr userDrawn="1"/>
        </p:nvSpPr>
        <p:spPr>
          <a:xfrm>
            <a:off x="537875" y="7287768"/>
            <a:ext cx="274320" cy="107157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1000"/>
              </a:lnSpc>
            </a:pPr>
            <a:r>
              <a:rPr lang="en-GB" sz="900" noProof="0" dirty="0" smtClean="0">
                <a:latin typeface="+mn-lt"/>
                <a:cs typeface="Arial" pitchFamily="34" charset="0"/>
              </a:rPr>
              <a:t>PwC</a:t>
            </a:r>
            <a:endParaRPr lang="en-GB" sz="900" noProof="0" dirty="0">
              <a:latin typeface="+mn-lt"/>
              <a:cs typeface="Arial" pitchFamily="34" charset="0"/>
            </a:endParaRPr>
          </a:p>
        </p:txBody>
      </p:sp>
      <p:sp>
        <p:nvSpPr>
          <p:cNvPr id="26" name="Page Number"/>
          <p:cNvSpPr txBox="1"/>
          <p:nvPr userDrawn="1">
            <p:custDataLst>
              <p:tags r:id="rId6"/>
            </p:custDataLst>
          </p:nvPr>
        </p:nvSpPr>
        <p:spPr>
          <a:xfrm>
            <a:off x="9197344" y="7287768"/>
            <a:ext cx="320040" cy="10639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1000"/>
              </a:lnSpc>
            </a:pPr>
            <a:endParaRPr lang="en-GB" sz="900" noProof="0" dirty="0" smtClean="0"/>
          </a:p>
        </p:txBody>
      </p:sp>
      <p:sp>
        <p:nvSpPr>
          <p:cNvPr id="27" name="Section Footer"/>
          <p:cNvSpPr txBox="1"/>
          <p:nvPr userDrawn="1">
            <p:custDataLst>
              <p:tags r:id="rId7"/>
            </p:custDataLst>
          </p:nvPr>
        </p:nvSpPr>
        <p:spPr>
          <a:xfrm>
            <a:off x="537495" y="7136702"/>
            <a:ext cx="4416552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900" noProof="0" dirty="0" smtClean="0">
              <a:solidFill>
                <a:schemeClr val="tx1"/>
              </a:solidFill>
            </a:endParaRPr>
          </a:p>
        </p:txBody>
      </p:sp>
      <p:sp>
        <p:nvSpPr>
          <p:cNvPr id="29" name="Executive Summary"/>
          <p:cNvSpPr txBox="1"/>
          <p:nvPr userDrawn="1">
            <p:custDataLst>
              <p:tags r:id="rId8"/>
            </p:custDataLst>
          </p:nvPr>
        </p:nvSpPr>
        <p:spPr>
          <a:xfrm>
            <a:off x="530349" y="6931152"/>
            <a:ext cx="1984249" cy="205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endParaRPr lang="en-GB" sz="1600" noProof="0" dirty="0" smtClean="0">
              <a:solidFill>
                <a:schemeClr val="tx1"/>
              </a:solidFill>
            </a:endParaRPr>
          </a:p>
        </p:txBody>
      </p:sp>
      <p:sp>
        <p:nvSpPr>
          <p:cNvPr id="30" name="Report Date"/>
          <p:cNvSpPr txBox="1"/>
          <p:nvPr userDrawn="1">
            <p:custDataLst>
              <p:tags r:id="rId9"/>
            </p:custDataLst>
          </p:nvPr>
        </p:nvSpPr>
        <p:spPr>
          <a:xfrm>
            <a:off x="8601767" y="7141464"/>
            <a:ext cx="91691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 algn="r">
              <a:spcAft>
                <a:spcPts val="900"/>
              </a:spcAft>
            </a:pPr>
            <a:r>
              <a:rPr lang="en-GB" sz="900" dirty="0" smtClean="0">
                <a:latin typeface="+mn-lt"/>
              </a:rPr>
              <a:t>6 December 2014</a:t>
            </a:r>
          </a:p>
        </p:txBody>
      </p:sp>
      <p:sp>
        <p:nvSpPr>
          <p:cNvPr id="31" name="Presentation Disclaimer" hidden="1"/>
          <p:cNvSpPr txBox="1"/>
          <p:nvPr userDrawn="1">
            <p:custDataLst>
              <p:tags r:id="rId10"/>
            </p:custDataLst>
          </p:nvPr>
        </p:nvSpPr>
        <p:spPr>
          <a:xfrm>
            <a:off x="537495" y="7003924"/>
            <a:ext cx="8074152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900" dirty="0" smtClean="0"/>
          </a:p>
        </p:txBody>
      </p:sp>
      <p:sp>
        <p:nvSpPr>
          <p:cNvPr id="17" name="Disclaimer" hidden="1"/>
          <p:cNvSpPr txBox="1"/>
          <p:nvPr userDrawn="1">
            <p:custDataLst>
              <p:tags r:id="rId11"/>
            </p:custDataLst>
          </p:nvPr>
        </p:nvSpPr>
        <p:spPr>
          <a:xfrm>
            <a:off x="5102352" y="7276623"/>
            <a:ext cx="3246120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endParaRPr lang="en-GB" sz="900" noProof="0" dirty="0" smtClean="0"/>
          </a:p>
        </p:txBody>
      </p:sp>
      <p:cxnSp>
        <p:nvCxnSpPr>
          <p:cNvPr id="18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Insert banner statement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530352" y="2212848"/>
            <a:ext cx="2898648" cy="4416552"/>
          </a:xfrm>
        </p:spPr>
        <p:txBody>
          <a:bodyPr tIns="0" bIns="0"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3584448" y="2212848"/>
            <a:ext cx="5943600" cy="4416552"/>
          </a:xfrm>
        </p:spPr>
        <p:txBody>
          <a:bodyPr tIns="0" bIns="0"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6" name="Section Header"/>
          <p:cNvSpPr txBox="1"/>
          <p:nvPr userDrawn="1">
            <p:custDataLst>
              <p:tags r:id="rId3"/>
            </p:custDataLst>
          </p:nvPr>
        </p:nvSpPr>
        <p:spPr>
          <a:xfrm>
            <a:off x="530352" y="850392"/>
            <a:ext cx="5486400" cy="1371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900" noProof="0" dirty="0" smtClean="0">
              <a:solidFill>
                <a:schemeClr val="tx1"/>
              </a:solidFill>
            </a:endParaRPr>
          </a:p>
        </p:txBody>
      </p:sp>
      <p:sp>
        <p:nvSpPr>
          <p:cNvPr id="21" name="Date/Filepath"/>
          <p:cNvSpPr txBox="1"/>
          <p:nvPr userDrawn="1">
            <p:custDataLst>
              <p:tags r:id="rId4"/>
            </p:custDataLst>
          </p:nvPr>
        </p:nvSpPr>
        <p:spPr>
          <a:xfrm>
            <a:off x="3299464" y="538991"/>
            <a:ext cx="6217920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900" noProof="0" dirty="0" smtClean="0"/>
              <a:t>12/6/2014 C:\Users\ravit875.IN\Desktop\Prebid Meeting\</a:t>
            </a:r>
            <a:r>
              <a:rPr lang="en-GB" sz="900" noProof="0" dirty="0" err="1" smtClean="0"/>
              <a:t>Prebid</a:t>
            </a:r>
            <a:r>
              <a:rPr lang="en-GB" sz="900" noProof="0" dirty="0" smtClean="0"/>
              <a:t> Meeting - BEZA.pptx</a:t>
            </a:r>
            <a:endParaRPr lang="en-GB" sz="900" noProof="0" dirty="0"/>
          </a:p>
        </p:txBody>
      </p:sp>
      <p:sp>
        <p:nvSpPr>
          <p:cNvPr id="24" name="Draft stamp" hidden="1"/>
          <p:cNvSpPr txBox="1"/>
          <p:nvPr userDrawn="1">
            <p:custDataLst>
              <p:tags r:id="rId5"/>
            </p:custDataLst>
          </p:nvPr>
        </p:nvSpPr>
        <p:spPr>
          <a:xfrm>
            <a:off x="9180236" y="804672"/>
            <a:ext cx="333425" cy="1846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noProof="0" dirty="0" smtClean="0"/>
              <a:t>Draft</a:t>
            </a:r>
            <a:endParaRPr lang="en-GB" sz="1200" noProof="0" dirty="0"/>
          </a:p>
        </p:txBody>
      </p:sp>
      <p:sp>
        <p:nvSpPr>
          <p:cNvPr id="25" name="PwC Text"/>
          <p:cNvSpPr txBox="1"/>
          <p:nvPr userDrawn="1"/>
        </p:nvSpPr>
        <p:spPr>
          <a:xfrm>
            <a:off x="537875" y="7287768"/>
            <a:ext cx="274320" cy="107157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1000"/>
              </a:lnSpc>
            </a:pPr>
            <a:r>
              <a:rPr lang="en-GB" sz="900" noProof="0" dirty="0" smtClean="0">
                <a:latin typeface="+mn-lt"/>
                <a:cs typeface="Arial" pitchFamily="34" charset="0"/>
              </a:rPr>
              <a:t>PwC</a:t>
            </a:r>
            <a:endParaRPr lang="en-GB" sz="900" noProof="0" dirty="0">
              <a:latin typeface="+mn-lt"/>
              <a:cs typeface="Arial" pitchFamily="34" charset="0"/>
            </a:endParaRPr>
          </a:p>
        </p:txBody>
      </p:sp>
      <p:sp>
        <p:nvSpPr>
          <p:cNvPr id="26" name="Page Number"/>
          <p:cNvSpPr txBox="1"/>
          <p:nvPr userDrawn="1">
            <p:custDataLst>
              <p:tags r:id="rId6"/>
            </p:custDataLst>
          </p:nvPr>
        </p:nvSpPr>
        <p:spPr>
          <a:xfrm>
            <a:off x="9197344" y="7287768"/>
            <a:ext cx="320040" cy="10639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1000"/>
              </a:lnSpc>
            </a:pPr>
            <a:endParaRPr lang="en-GB" sz="900" noProof="0" dirty="0" smtClean="0"/>
          </a:p>
        </p:txBody>
      </p:sp>
      <p:sp>
        <p:nvSpPr>
          <p:cNvPr id="27" name="Section Footer"/>
          <p:cNvSpPr txBox="1"/>
          <p:nvPr userDrawn="1">
            <p:custDataLst>
              <p:tags r:id="rId7"/>
            </p:custDataLst>
          </p:nvPr>
        </p:nvSpPr>
        <p:spPr>
          <a:xfrm>
            <a:off x="537495" y="7136702"/>
            <a:ext cx="4416552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900" noProof="0" dirty="0" smtClean="0">
              <a:solidFill>
                <a:schemeClr val="tx1"/>
              </a:solidFill>
            </a:endParaRPr>
          </a:p>
        </p:txBody>
      </p:sp>
      <p:sp>
        <p:nvSpPr>
          <p:cNvPr id="29" name="Executive Summary"/>
          <p:cNvSpPr txBox="1"/>
          <p:nvPr userDrawn="1">
            <p:custDataLst>
              <p:tags r:id="rId8"/>
            </p:custDataLst>
          </p:nvPr>
        </p:nvSpPr>
        <p:spPr>
          <a:xfrm>
            <a:off x="530349" y="6931152"/>
            <a:ext cx="1984249" cy="205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endParaRPr lang="en-GB" sz="1600" noProof="0" dirty="0" smtClean="0">
              <a:solidFill>
                <a:schemeClr val="tx1"/>
              </a:solidFill>
            </a:endParaRPr>
          </a:p>
        </p:txBody>
      </p:sp>
      <p:sp>
        <p:nvSpPr>
          <p:cNvPr id="30" name="Report Date"/>
          <p:cNvSpPr txBox="1"/>
          <p:nvPr userDrawn="1">
            <p:custDataLst>
              <p:tags r:id="rId9"/>
            </p:custDataLst>
          </p:nvPr>
        </p:nvSpPr>
        <p:spPr>
          <a:xfrm>
            <a:off x="8601767" y="7141464"/>
            <a:ext cx="91691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 algn="r">
              <a:spcAft>
                <a:spcPts val="900"/>
              </a:spcAft>
            </a:pPr>
            <a:r>
              <a:rPr lang="en-GB" sz="900" dirty="0" smtClean="0">
                <a:latin typeface="+mn-lt"/>
              </a:rPr>
              <a:t>6 December 2014</a:t>
            </a:r>
          </a:p>
        </p:txBody>
      </p:sp>
      <p:sp>
        <p:nvSpPr>
          <p:cNvPr id="31" name="Presentation Disclaimer" hidden="1"/>
          <p:cNvSpPr txBox="1"/>
          <p:nvPr userDrawn="1">
            <p:custDataLst>
              <p:tags r:id="rId10"/>
            </p:custDataLst>
          </p:nvPr>
        </p:nvSpPr>
        <p:spPr>
          <a:xfrm>
            <a:off x="537495" y="7003924"/>
            <a:ext cx="8074152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900" dirty="0" smtClean="0"/>
          </a:p>
        </p:txBody>
      </p:sp>
      <p:sp>
        <p:nvSpPr>
          <p:cNvPr id="17" name="Disclaimer" hidden="1"/>
          <p:cNvSpPr txBox="1"/>
          <p:nvPr userDrawn="1">
            <p:custDataLst>
              <p:tags r:id="rId11"/>
            </p:custDataLst>
          </p:nvPr>
        </p:nvSpPr>
        <p:spPr>
          <a:xfrm>
            <a:off x="5102352" y="7276623"/>
            <a:ext cx="3246120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endParaRPr lang="en-GB" sz="900" noProof="0" dirty="0" smtClean="0"/>
          </a:p>
        </p:txBody>
      </p:sp>
      <p:cxnSp>
        <p:nvCxnSpPr>
          <p:cNvPr id="18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Insert banner statement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530352" y="2212848"/>
            <a:ext cx="4425696" cy="2130552"/>
          </a:xfrm>
        </p:spPr>
        <p:txBody>
          <a:bodyPr tIns="0" bIns="0"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530352" y="4498848"/>
            <a:ext cx="4425696" cy="2130552"/>
          </a:xfrm>
        </p:spPr>
        <p:txBody>
          <a:bodyPr tIns="0" bIns="0"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  <p:custDataLst>
              <p:tags r:id="rId3"/>
            </p:custDataLst>
          </p:nvPr>
        </p:nvSpPr>
        <p:spPr>
          <a:xfrm>
            <a:off x="5102352" y="2212848"/>
            <a:ext cx="4425696" cy="4416552"/>
          </a:xfrm>
        </p:spPr>
        <p:txBody>
          <a:bodyPr tIns="0" bIns="0"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Insert banner statement here</a:t>
            </a:r>
            <a:endParaRPr lang="en-GB" dirty="0"/>
          </a:p>
        </p:txBody>
      </p:sp>
      <p:sp>
        <p:nvSpPr>
          <p:cNvPr id="19" name="Section Header"/>
          <p:cNvSpPr txBox="1"/>
          <p:nvPr userDrawn="1">
            <p:custDataLst>
              <p:tags r:id="rId4"/>
            </p:custDataLst>
          </p:nvPr>
        </p:nvSpPr>
        <p:spPr>
          <a:xfrm>
            <a:off x="530352" y="850392"/>
            <a:ext cx="5486400" cy="1371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900" noProof="0" dirty="0" smtClean="0">
              <a:solidFill>
                <a:schemeClr val="tx1"/>
              </a:solidFill>
            </a:endParaRPr>
          </a:p>
        </p:txBody>
      </p:sp>
      <p:sp>
        <p:nvSpPr>
          <p:cNvPr id="25" name="Date/Filepath"/>
          <p:cNvSpPr txBox="1"/>
          <p:nvPr userDrawn="1">
            <p:custDataLst>
              <p:tags r:id="rId5"/>
            </p:custDataLst>
          </p:nvPr>
        </p:nvSpPr>
        <p:spPr>
          <a:xfrm>
            <a:off x="3299464" y="538991"/>
            <a:ext cx="6217920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900" noProof="0" dirty="0" smtClean="0"/>
              <a:t>12/6/2014 C:\Users\ravit875.IN\Desktop\Prebid Meeting\</a:t>
            </a:r>
            <a:r>
              <a:rPr lang="en-GB" sz="900" noProof="0" dirty="0" err="1" smtClean="0"/>
              <a:t>Prebid</a:t>
            </a:r>
            <a:r>
              <a:rPr lang="en-GB" sz="900" noProof="0" dirty="0" smtClean="0"/>
              <a:t> Meeting - BEZA.pptx</a:t>
            </a:r>
            <a:endParaRPr lang="en-GB" sz="900" noProof="0" dirty="0"/>
          </a:p>
        </p:txBody>
      </p:sp>
      <p:sp>
        <p:nvSpPr>
          <p:cNvPr id="26" name="Draft stamp" hidden="1"/>
          <p:cNvSpPr txBox="1"/>
          <p:nvPr userDrawn="1">
            <p:custDataLst>
              <p:tags r:id="rId6"/>
            </p:custDataLst>
          </p:nvPr>
        </p:nvSpPr>
        <p:spPr>
          <a:xfrm>
            <a:off x="9180236" y="804672"/>
            <a:ext cx="333425" cy="1846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noProof="0" dirty="0" smtClean="0"/>
              <a:t>Draft</a:t>
            </a:r>
            <a:endParaRPr lang="en-GB" sz="1200" noProof="0" dirty="0"/>
          </a:p>
        </p:txBody>
      </p:sp>
      <p:sp>
        <p:nvSpPr>
          <p:cNvPr id="27" name="PwC Text"/>
          <p:cNvSpPr txBox="1"/>
          <p:nvPr userDrawn="1"/>
        </p:nvSpPr>
        <p:spPr>
          <a:xfrm>
            <a:off x="537875" y="7287768"/>
            <a:ext cx="274320" cy="107157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1000"/>
              </a:lnSpc>
            </a:pPr>
            <a:r>
              <a:rPr lang="en-GB" sz="900" noProof="0" dirty="0" smtClean="0">
                <a:latin typeface="+mn-lt"/>
                <a:cs typeface="Arial" pitchFamily="34" charset="0"/>
              </a:rPr>
              <a:t>PwC</a:t>
            </a:r>
            <a:endParaRPr lang="en-GB" sz="900" noProof="0" dirty="0">
              <a:latin typeface="+mn-lt"/>
              <a:cs typeface="Arial" pitchFamily="34" charset="0"/>
            </a:endParaRPr>
          </a:p>
        </p:txBody>
      </p:sp>
      <p:sp>
        <p:nvSpPr>
          <p:cNvPr id="29" name="Page Number"/>
          <p:cNvSpPr txBox="1"/>
          <p:nvPr userDrawn="1">
            <p:custDataLst>
              <p:tags r:id="rId7"/>
            </p:custDataLst>
          </p:nvPr>
        </p:nvSpPr>
        <p:spPr>
          <a:xfrm>
            <a:off x="9197344" y="7287768"/>
            <a:ext cx="320040" cy="10639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1000"/>
              </a:lnSpc>
            </a:pPr>
            <a:endParaRPr lang="en-GB" sz="900" noProof="0" dirty="0" smtClean="0"/>
          </a:p>
        </p:txBody>
      </p:sp>
      <p:sp>
        <p:nvSpPr>
          <p:cNvPr id="30" name="Section Footer"/>
          <p:cNvSpPr txBox="1"/>
          <p:nvPr userDrawn="1">
            <p:custDataLst>
              <p:tags r:id="rId8"/>
            </p:custDataLst>
          </p:nvPr>
        </p:nvSpPr>
        <p:spPr>
          <a:xfrm>
            <a:off x="537495" y="7136702"/>
            <a:ext cx="4416552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900" noProof="0" dirty="0" smtClean="0">
              <a:solidFill>
                <a:schemeClr val="tx1"/>
              </a:solidFill>
            </a:endParaRPr>
          </a:p>
        </p:txBody>
      </p:sp>
      <p:sp>
        <p:nvSpPr>
          <p:cNvPr id="31" name="Executive Summary"/>
          <p:cNvSpPr txBox="1"/>
          <p:nvPr userDrawn="1">
            <p:custDataLst>
              <p:tags r:id="rId9"/>
            </p:custDataLst>
          </p:nvPr>
        </p:nvSpPr>
        <p:spPr>
          <a:xfrm>
            <a:off x="530349" y="6931152"/>
            <a:ext cx="1984249" cy="205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endParaRPr lang="en-GB" sz="1600" noProof="0" dirty="0" smtClean="0">
              <a:solidFill>
                <a:schemeClr val="tx1"/>
              </a:solidFill>
            </a:endParaRPr>
          </a:p>
        </p:txBody>
      </p:sp>
      <p:sp>
        <p:nvSpPr>
          <p:cNvPr id="32" name="Report Date"/>
          <p:cNvSpPr txBox="1"/>
          <p:nvPr userDrawn="1">
            <p:custDataLst>
              <p:tags r:id="rId10"/>
            </p:custDataLst>
          </p:nvPr>
        </p:nvSpPr>
        <p:spPr>
          <a:xfrm>
            <a:off x="8601767" y="7141464"/>
            <a:ext cx="91691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 algn="r">
              <a:spcAft>
                <a:spcPts val="900"/>
              </a:spcAft>
            </a:pPr>
            <a:r>
              <a:rPr lang="en-GB" sz="900" dirty="0" smtClean="0">
                <a:latin typeface="+mn-lt"/>
              </a:rPr>
              <a:t>6 December 2014</a:t>
            </a:r>
          </a:p>
        </p:txBody>
      </p:sp>
      <p:sp>
        <p:nvSpPr>
          <p:cNvPr id="43" name="Presentation Disclaimer" hidden="1"/>
          <p:cNvSpPr txBox="1"/>
          <p:nvPr userDrawn="1">
            <p:custDataLst>
              <p:tags r:id="rId11"/>
            </p:custDataLst>
          </p:nvPr>
        </p:nvSpPr>
        <p:spPr>
          <a:xfrm>
            <a:off x="537495" y="7003924"/>
            <a:ext cx="8074152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900" dirty="0" smtClean="0"/>
          </a:p>
        </p:txBody>
      </p:sp>
      <p:sp>
        <p:nvSpPr>
          <p:cNvPr id="44" name="Disclaimer" hidden="1"/>
          <p:cNvSpPr txBox="1"/>
          <p:nvPr userDrawn="1">
            <p:custDataLst>
              <p:tags r:id="rId12"/>
            </p:custDataLst>
          </p:nvPr>
        </p:nvSpPr>
        <p:spPr>
          <a:xfrm>
            <a:off x="5102352" y="7276623"/>
            <a:ext cx="3246120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endParaRPr lang="en-GB" sz="900" noProof="0" dirty="0" smtClean="0"/>
          </a:p>
        </p:txBody>
      </p:sp>
      <p:cxnSp>
        <p:nvCxnSpPr>
          <p:cNvPr id="45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Insert banner statement here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0"/>
            <p:custDataLst>
              <p:tags r:id="rId1"/>
            </p:custDataLst>
          </p:nvPr>
        </p:nvSpPr>
        <p:spPr>
          <a:xfrm>
            <a:off x="530352" y="2212848"/>
            <a:ext cx="4425696" cy="4416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5102352" y="2212848"/>
            <a:ext cx="4425696" cy="2130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5102352" y="4498848"/>
            <a:ext cx="4425696" cy="2130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5" name="Section Header"/>
          <p:cNvSpPr txBox="1"/>
          <p:nvPr userDrawn="1">
            <p:custDataLst>
              <p:tags r:id="rId4"/>
            </p:custDataLst>
          </p:nvPr>
        </p:nvSpPr>
        <p:spPr>
          <a:xfrm>
            <a:off x="530352" y="850392"/>
            <a:ext cx="5486400" cy="1371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900" noProof="0" dirty="0" smtClean="0">
              <a:solidFill>
                <a:schemeClr val="tx1"/>
              </a:solidFill>
            </a:endParaRPr>
          </a:p>
        </p:txBody>
      </p:sp>
      <p:sp>
        <p:nvSpPr>
          <p:cNvPr id="17" name="Date/Filepath"/>
          <p:cNvSpPr txBox="1"/>
          <p:nvPr userDrawn="1">
            <p:custDataLst>
              <p:tags r:id="rId5"/>
            </p:custDataLst>
          </p:nvPr>
        </p:nvSpPr>
        <p:spPr>
          <a:xfrm>
            <a:off x="3299464" y="538991"/>
            <a:ext cx="6217920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900" noProof="0" dirty="0" smtClean="0"/>
              <a:t>12/6/2014 C:\Users\ravit875.IN\Desktop\Prebid Meeting\</a:t>
            </a:r>
            <a:r>
              <a:rPr lang="en-GB" sz="900" noProof="0" dirty="0" err="1" smtClean="0"/>
              <a:t>Prebid</a:t>
            </a:r>
            <a:r>
              <a:rPr lang="en-GB" sz="900" noProof="0" dirty="0" smtClean="0"/>
              <a:t> Meeting - BEZA.pptx</a:t>
            </a:r>
            <a:endParaRPr lang="en-GB" sz="900" noProof="0" dirty="0"/>
          </a:p>
        </p:txBody>
      </p:sp>
      <p:sp>
        <p:nvSpPr>
          <p:cNvPr id="19" name="Draft stamp" hidden="1"/>
          <p:cNvSpPr txBox="1"/>
          <p:nvPr userDrawn="1">
            <p:custDataLst>
              <p:tags r:id="rId6"/>
            </p:custDataLst>
          </p:nvPr>
        </p:nvSpPr>
        <p:spPr>
          <a:xfrm>
            <a:off x="9180236" y="804672"/>
            <a:ext cx="333425" cy="1846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noProof="0" dirty="0" smtClean="0"/>
              <a:t>Draft</a:t>
            </a:r>
            <a:endParaRPr lang="en-GB" sz="1200" noProof="0" dirty="0"/>
          </a:p>
        </p:txBody>
      </p:sp>
      <p:sp>
        <p:nvSpPr>
          <p:cNvPr id="21" name="PwC Text"/>
          <p:cNvSpPr txBox="1"/>
          <p:nvPr userDrawn="1"/>
        </p:nvSpPr>
        <p:spPr>
          <a:xfrm>
            <a:off x="537875" y="7287768"/>
            <a:ext cx="274320" cy="107157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1000"/>
              </a:lnSpc>
            </a:pPr>
            <a:r>
              <a:rPr lang="en-GB" sz="900" noProof="0" dirty="0" smtClean="0">
                <a:latin typeface="+mn-lt"/>
                <a:cs typeface="Arial" pitchFamily="34" charset="0"/>
              </a:rPr>
              <a:t>PwC</a:t>
            </a:r>
            <a:endParaRPr lang="en-GB" sz="900" noProof="0" dirty="0">
              <a:latin typeface="+mn-lt"/>
              <a:cs typeface="Arial" pitchFamily="34" charset="0"/>
            </a:endParaRPr>
          </a:p>
        </p:txBody>
      </p:sp>
      <p:sp>
        <p:nvSpPr>
          <p:cNvPr id="22" name="Page Number"/>
          <p:cNvSpPr txBox="1"/>
          <p:nvPr userDrawn="1">
            <p:custDataLst>
              <p:tags r:id="rId7"/>
            </p:custDataLst>
          </p:nvPr>
        </p:nvSpPr>
        <p:spPr>
          <a:xfrm>
            <a:off x="9197344" y="7287768"/>
            <a:ext cx="320040" cy="10639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1000"/>
              </a:lnSpc>
            </a:pPr>
            <a:endParaRPr lang="en-GB" sz="900" noProof="0" dirty="0" smtClean="0"/>
          </a:p>
        </p:txBody>
      </p:sp>
      <p:sp>
        <p:nvSpPr>
          <p:cNvPr id="23" name="Section Footer"/>
          <p:cNvSpPr txBox="1"/>
          <p:nvPr userDrawn="1">
            <p:custDataLst>
              <p:tags r:id="rId8"/>
            </p:custDataLst>
          </p:nvPr>
        </p:nvSpPr>
        <p:spPr>
          <a:xfrm>
            <a:off x="537495" y="7136702"/>
            <a:ext cx="4416552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900" noProof="0" dirty="0" smtClean="0">
              <a:solidFill>
                <a:schemeClr val="tx1"/>
              </a:solidFill>
            </a:endParaRPr>
          </a:p>
        </p:txBody>
      </p:sp>
      <p:sp>
        <p:nvSpPr>
          <p:cNvPr id="24" name="Executive Summary"/>
          <p:cNvSpPr txBox="1"/>
          <p:nvPr userDrawn="1">
            <p:custDataLst>
              <p:tags r:id="rId9"/>
            </p:custDataLst>
          </p:nvPr>
        </p:nvSpPr>
        <p:spPr>
          <a:xfrm>
            <a:off x="530349" y="6931152"/>
            <a:ext cx="1984249" cy="205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endParaRPr lang="en-GB" sz="1600" noProof="0" dirty="0" smtClean="0">
              <a:solidFill>
                <a:schemeClr val="tx1"/>
              </a:solidFill>
            </a:endParaRPr>
          </a:p>
        </p:txBody>
      </p:sp>
      <p:sp>
        <p:nvSpPr>
          <p:cNvPr id="25" name="Report Date"/>
          <p:cNvSpPr txBox="1"/>
          <p:nvPr userDrawn="1">
            <p:custDataLst>
              <p:tags r:id="rId10"/>
            </p:custDataLst>
          </p:nvPr>
        </p:nvSpPr>
        <p:spPr>
          <a:xfrm>
            <a:off x="8601767" y="7141464"/>
            <a:ext cx="91691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 algn="r">
              <a:spcAft>
                <a:spcPts val="900"/>
              </a:spcAft>
            </a:pPr>
            <a:r>
              <a:rPr lang="en-GB" sz="900" dirty="0" smtClean="0">
                <a:latin typeface="+mn-lt"/>
              </a:rPr>
              <a:t>6 December 2014</a:t>
            </a:r>
          </a:p>
        </p:txBody>
      </p:sp>
      <p:sp>
        <p:nvSpPr>
          <p:cNvPr id="26" name="Presentation Disclaimer" hidden="1"/>
          <p:cNvSpPr txBox="1"/>
          <p:nvPr userDrawn="1">
            <p:custDataLst>
              <p:tags r:id="rId11"/>
            </p:custDataLst>
          </p:nvPr>
        </p:nvSpPr>
        <p:spPr>
          <a:xfrm>
            <a:off x="537495" y="7003924"/>
            <a:ext cx="8074152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900" dirty="0" smtClean="0"/>
          </a:p>
        </p:txBody>
      </p:sp>
      <p:sp>
        <p:nvSpPr>
          <p:cNvPr id="27" name="Disclaimer" hidden="1"/>
          <p:cNvSpPr txBox="1"/>
          <p:nvPr userDrawn="1">
            <p:custDataLst>
              <p:tags r:id="rId12"/>
            </p:custDataLst>
          </p:nvPr>
        </p:nvSpPr>
        <p:spPr>
          <a:xfrm>
            <a:off x="5102352" y="7276623"/>
            <a:ext cx="3246120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endParaRPr lang="en-GB" sz="900" noProof="0" dirty="0" smtClean="0"/>
          </a:p>
        </p:txBody>
      </p:sp>
      <p:cxnSp>
        <p:nvCxnSpPr>
          <p:cNvPr id="28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530352" y="2212848"/>
            <a:ext cx="2898648" cy="4416552"/>
          </a:xfrm>
        </p:spPr>
        <p:txBody>
          <a:bodyPr tIns="0" bIns="0"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3584448" y="2212848"/>
            <a:ext cx="2898648" cy="4416552"/>
          </a:xfrm>
        </p:spPr>
        <p:txBody>
          <a:bodyPr tIns="0" bIns="0"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  <p:custDataLst>
              <p:tags r:id="rId3"/>
            </p:custDataLst>
          </p:nvPr>
        </p:nvSpPr>
        <p:spPr>
          <a:xfrm>
            <a:off x="6629400" y="2212848"/>
            <a:ext cx="2898648" cy="4416552"/>
          </a:xfrm>
        </p:spPr>
        <p:txBody>
          <a:bodyPr tIns="0" bIns="0"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8" name="Section Header"/>
          <p:cNvSpPr txBox="1"/>
          <p:nvPr userDrawn="1">
            <p:custDataLst>
              <p:tags r:id="rId4"/>
            </p:custDataLst>
          </p:nvPr>
        </p:nvSpPr>
        <p:spPr>
          <a:xfrm>
            <a:off x="530352" y="850392"/>
            <a:ext cx="5486400" cy="1371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900" noProof="0" dirty="0" smtClean="0">
              <a:solidFill>
                <a:schemeClr val="tx1"/>
              </a:solidFill>
            </a:endParaRPr>
          </a:p>
        </p:txBody>
      </p:sp>
      <p:sp>
        <p:nvSpPr>
          <p:cNvPr id="23" name="Date/Filepath"/>
          <p:cNvSpPr txBox="1"/>
          <p:nvPr userDrawn="1">
            <p:custDataLst>
              <p:tags r:id="rId5"/>
            </p:custDataLst>
          </p:nvPr>
        </p:nvSpPr>
        <p:spPr>
          <a:xfrm>
            <a:off x="3299464" y="538991"/>
            <a:ext cx="6217920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900" noProof="0" dirty="0" smtClean="0"/>
              <a:t>12/6/2014 C:\Users\ravit875.IN\Desktop\Prebid Meeting\</a:t>
            </a:r>
            <a:r>
              <a:rPr lang="en-GB" sz="900" noProof="0" dirty="0" err="1" smtClean="0"/>
              <a:t>Prebid</a:t>
            </a:r>
            <a:r>
              <a:rPr lang="en-GB" sz="900" noProof="0" dirty="0" smtClean="0"/>
              <a:t> Meeting - BEZA.pptx</a:t>
            </a:r>
            <a:endParaRPr lang="en-GB" sz="900" noProof="0" dirty="0"/>
          </a:p>
        </p:txBody>
      </p:sp>
      <p:sp>
        <p:nvSpPr>
          <p:cNvPr id="25" name="Draft stamp" hidden="1"/>
          <p:cNvSpPr txBox="1"/>
          <p:nvPr userDrawn="1">
            <p:custDataLst>
              <p:tags r:id="rId6"/>
            </p:custDataLst>
          </p:nvPr>
        </p:nvSpPr>
        <p:spPr>
          <a:xfrm>
            <a:off x="9180236" y="804672"/>
            <a:ext cx="333425" cy="1846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noProof="0" dirty="0" smtClean="0"/>
              <a:t>Draft</a:t>
            </a:r>
            <a:endParaRPr lang="en-GB" sz="1200" noProof="0" dirty="0"/>
          </a:p>
        </p:txBody>
      </p:sp>
      <p:sp>
        <p:nvSpPr>
          <p:cNvPr id="26" name="PwC Text"/>
          <p:cNvSpPr txBox="1"/>
          <p:nvPr userDrawn="1"/>
        </p:nvSpPr>
        <p:spPr>
          <a:xfrm>
            <a:off x="537875" y="7287768"/>
            <a:ext cx="274320" cy="107157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1000"/>
              </a:lnSpc>
            </a:pPr>
            <a:r>
              <a:rPr lang="en-GB" sz="900" noProof="0" dirty="0" smtClean="0">
                <a:latin typeface="+mn-lt"/>
                <a:cs typeface="Arial" pitchFamily="34" charset="0"/>
              </a:rPr>
              <a:t>PwC</a:t>
            </a:r>
            <a:endParaRPr lang="en-GB" sz="900" noProof="0" dirty="0">
              <a:latin typeface="+mn-lt"/>
              <a:cs typeface="Arial" pitchFamily="34" charset="0"/>
            </a:endParaRPr>
          </a:p>
        </p:txBody>
      </p:sp>
      <p:sp>
        <p:nvSpPr>
          <p:cNvPr id="27" name="Page Number"/>
          <p:cNvSpPr txBox="1"/>
          <p:nvPr userDrawn="1">
            <p:custDataLst>
              <p:tags r:id="rId7"/>
            </p:custDataLst>
          </p:nvPr>
        </p:nvSpPr>
        <p:spPr>
          <a:xfrm>
            <a:off x="9197344" y="7287768"/>
            <a:ext cx="320040" cy="10639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1000"/>
              </a:lnSpc>
            </a:pPr>
            <a:endParaRPr lang="en-GB" sz="900" noProof="0" dirty="0" smtClean="0"/>
          </a:p>
        </p:txBody>
      </p:sp>
      <p:sp>
        <p:nvSpPr>
          <p:cNvPr id="29" name="Section Footer"/>
          <p:cNvSpPr txBox="1"/>
          <p:nvPr userDrawn="1">
            <p:custDataLst>
              <p:tags r:id="rId8"/>
            </p:custDataLst>
          </p:nvPr>
        </p:nvSpPr>
        <p:spPr>
          <a:xfrm>
            <a:off x="537495" y="7136702"/>
            <a:ext cx="4416552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900" noProof="0" dirty="0" smtClean="0">
              <a:solidFill>
                <a:schemeClr val="tx1"/>
              </a:solidFill>
            </a:endParaRPr>
          </a:p>
        </p:txBody>
      </p:sp>
      <p:sp>
        <p:nvSpPr>
          <p:cNvPr id="30" name="Executive Summary"/>
          <p:cNvSpPr txBox="1"/>
          <p:nvPr userDrawn="1">
            <p:custDataLst>
              <p:tags r:id="rId9"/>
            </p:custDataLst>
          </p:nvPr>
        </p:nvSpPr>
        <p:spPr>
          <a:xfrm>
            <a:off x="530349" y="6931152"/>
            <a:ext cx="1984249" cy="205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endParaRPr lang="en-GB" sz="1600" noProof="0" dirty="0" smtClean="0">
              <a:solidFill>
                <a:schemeClr val="tx1"/>
              </a:solidFill>
            </a:endParaRPr>
          </a:p>
        </p:txBody>
      </p:sp>
      <p:sp>
        <p:nvSpPr>
          <p:cNvPr id="31" name="Report Date"/>
          <p:cNvSpPr txBox="1"/>
          <p:nvPr userDrawn="1">
            <p:custDataLst>
              <p:tags r:id="rId10"/>
            </p:custDataLst>
          </p:nvPr>
        </p:nvSpPr>
        <p:spPr>
          <a:xfrm>
            <a:off x="8601767" y="7141464"/>
            <a:ext cx="91691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 algn="r">
              <a:spcAft>
                <a:spcPts val="900"/>
              </a:spcAft>
            </a:pPr>
            <a:r>
              <a:rPr lang="en-GB" sz="900" dirty="0" smtClean="0">
                <a:latin typeface="+mn-lt"/>
              </a:rPr>
              <a:t>6 December 2014</a:t>
            </a:r>
          </a:p>
        </p:txBody>
      </p:sp>
      <p:sp>
        <p:nvSpPr>
          <p:cNvPr id="32" name="Presentation Disclaimer" hidden="1"/>
          <p:cNvSpPr txBox="1"/>
          <p:nvPr userDrawn="1">
            <p:custDataLst>
              <p:tags r:id="rId11"/>
            </p:custDataLst>
          </p:nvPr>
        </p:nvSpPr>
        <p:spPr>
          <a:xfrm>
            <a:off x="537495" y="7003924"/>
            <a:ext cx="8074152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900" dirty="0" smtClean="0"/>
          </a:p>
        </p:txBody>
      </p:sp>
      <p:sp>
        <p:nvSpPr>
          <p:cNvPr id="17" name="Disclaimer" hidden="1"/>
          <p:cNvSpPr txBox="1"/>
          <p:nvPr userDrawn="1">
            <p:custDataLst>
              <p:tags r:id="rId12"/>
            </p:custDataLst>
          </p:nvPr>
        </p:nvSpPr>
        <p:spPr>
          <a:xfrm>
            <a:off x="5102352" y="7276623"/>
            <a:ext cx="3246120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endParaRPr lang="en-GB" sz="900" noProof="0" dirty="0" smtClean="0"/>
          </a:p>
        </p:txBody>
      </p:sp>
      <p:cxnSp>
        <p:nvCxnSpPr>
          <p:cNvPr id="19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Insert banner statement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</p:nvPr>
        </p:nvSpPr>
        <p:spPr>
          <a:xfrm>
            <a:off x="530352" y="2212848"/>
            <a:ext cx="4425696" cy="2130552"/>
          </a:xfrm>
        </p:spPr>
        <p:txBody>
          <a:bodyPr tIns="0" bIns="0"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</p:nvPr>
        </p:nvSpPr>
        <p:spPr>
          <a:xfrm>
            <a:off x="5102352" y="2212848"/>
            <a:ext cx="4425696" cy="2130552"/>
          </a:xfrm>
        </p:spPr>
        <p:txBody>
          <a:bodyPr tIns="0" bIns="0"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</p:nvPr>
        </p:nvSpPr>
        <p:spPr>
          <a:xfrm>
            <a:off x="530352" y="4498848"/>
            <a:ext cx="4425696" cy="2130552"/>
          </a:xfrm>
        </p:spPr>
        <p:txBody>
          <a:bodyPr tIns="0" bIns="0"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0" name="Content Placeholder 5"/>
          <p:cNvSpPr>
            <a:spLocks noGrp="1"/>
          </p:cNvSpPr>
          <p:nvPr>
            <p:ph sz="quarter" idx="27"/>
          </p:nvPr>
        </p:nvSpPr>
        <p:spPr>
          <a:xfrm>
            <a:off x="5102352" y="4498848"/>
            <a:ext cx="4425696" cy="2130552"/>
          </a:xfrm>
        </p:spPr>
        <p:txBody>
          <a:bodyPr tIns="0" bIns="0"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9" name="Section Header"/>
          <p:cNvSpPr txBox="1"/>
          <p:nvPr userDrawn="1">
            <p:custDataLst>
              <p:tags r:id="rId1"/>
            </p:custDataLst>
          </p:nvPr>
        </p:nvSpPr>
        <p:spPr>
          <a:xfrm>
            <a:off x="530352" y="850392"/>
            <a:ext cx="5486400" cy="1371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900" noProof="0" dirty="0" smtClean="0">
              <a:solidFill>
                <a:schemeClr val="tx1"/>
              </a:solidFill>
            </a:endParaRPr>
          </a:p>
        </p:txBody>
      </p:sp>
      <p:sp>
        <p:nvSpPr>
          <p:cNvPr id="24" name="Date/Filepath"/>
          <p:cNvSpPr txBox="1"/>
          <p:nvPr userDrawn="1">
            <p:custDataLst>
              <p:tags r:id="rId2"/>
            </p:custDataLst>
          </p:nvPr>
        </p:nvSpPr>
        <p:spPr>
          <a:xfrm>
            <a:off x="3299464" y="538991"/>
            <a:ext cx="6217920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900" noProof="0" dirty="0" smtClean="0"/>
              <a:t>12/6/2014 C:\Users\ravit875.IN\Desktop\Prebid Meeting\</a:t>
            </a:r>
            <a:r>
              <a:rPr lang="en-GB" sz="900" noProof="0" dirty="0" err="1" smtClean="0"/>
              <a:t>Prebid</a:t>
            </a:r>
            <a:r>
              <a:rPr lang="en-GB" sz="900" noProof="0" dirty="0" smtClean="0"/>
              <a:t> Meeting - BEZA.pptx</a:t>
            </a:r>
            <a:endParaRPr lang="en-GB" sz="900" noProof="0" dirty="0"/>
          </a:p>
        </p:txBody>
      </p:sp>
      <p:sp>
        <p:nvSpPr>
          <p:cNvPr id="32" name="Draft stamp" hidden="1"/>
          <p:cNvSpPr txBox="1"/>
          <p:nvPr userDrawn="1">
            <p:custDataLst>
              <p:tags r:id="rId3"/>
            </p:custDataLst>
          </p:nvPr>
        </p:nvSpPr>
        <p:spPr>
          <a:xfrm>
            <a:off x="9180236" y="804672"/>
            <a:ext cx="333425" cy="1846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noProof="0" dirty="0" smtClean="0"/>
              <a:t>Draft</a:t>
            </a:r>
            <a:endParaRPr lang="en-GB" sz="1200" noProof="0" dirty="0"/>
          </a:p>
        </p:txBody>
      </p:sp>
      <p:sp>
        <p:nvSpPr>
          <p:cNvPr id="26" name="PwC Text"/>
          <p:cNvSpPr txBox="1"/>
          <p:nvPr userDrawn="1"/>
        </p:nvSpPr>
        <p:spPr>
          <a:xfrm>
            <a:off x="537875" y="7287768"/>
            <a:ext cx="274320" cy="107157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1000"/>
              </a:lnSpc>
            </a:pPr>
            <a:r>
              <a:rPr lang="en-GB" sz="900" noProof="0" dirty="0" smtClean="0">
                <a:latin typeface="+mn-lt"/>
                <a:cs typeface="Arial" pitchFamily="34" charset="0"/>
              </a:rPr>
              <a:t>PwC</a:t>
            </a:r>
            <a:endParaRPr lang="en-GB" sz="900" noProof="0" dirty="0">
              <a:latin typeface="+mn-lt"/>
              <a:cs typeface="Arial" pitchFamily="34" charset="0"/>
            </a:endParaRPr>
          </a:p>
        </p:txBody>
      </p:sp>
      <p:sp>
        <p:nvSpPr>
          <p:cNvPr id="27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9197344" y="7287768"/>
            <a:ext cx="320040" cy="10639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1000"/>
              </a:lnSpc>
            </a:pPr>
            <a:endParaRPr lang="en-GB" sz="900" noProof="0" dirty="0" smtClean="0"/>
          </a:p>
        </p:txBody>
      </p:sp>
      <p:sp>
        <p:nvSpPr>
          <p:cNvPr id="29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537495" y="7136702"/>
            <a:ext cx="4416552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900" noProof="0" dirty="0" smtClean="0">
              <a:solidFill>
                <a:schemeClr val="tx1"/>
              </a:solidFill>
            </a:endParaRPr>
          </a:p>
        </p:txBody>
      </p:sp>
      <p:sp>
        <p:nvSpPr>
          <p:cNvPr id="30" name="Executive Summary"/>
          <p:cNvSpPr txBox="1"/>
          <p:nvPr userDrawn="1">
            <p:custDataLst>
              <p:tags r:id="rId6"/>
            </p:custDataLst>
          </p:nvPr>
        </p:nvSpPr>
        <p:spPr>
          <a:xfrm>
            <a:off x="530349" y="6931152"/>
            <a:ext cx="1984249" cy="205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endParaRPr lang="en-GB" sz="1600" noProof="0" dirty="0" smtClean="0">
              <a:solidFill>
                <a:schemeClr val="tx1"/>
              </a:solidFill>
            </a:endParaRPr>
          </a:p>
        </p:txBody>
      </p:sp>
      <p:sp>
        <p:nvSpPr>
          <p:cNvPr id="31" name="Report Date"/>
          <p:cNvSpPr txBox="1"/>
          <p:nvPr userDrawn="1">
            <p:custDataLst>
              <p:tags r:id="rId7"/>
            </p:custDataLst>
          </p:nvPr>
        </p:nvSpPr>
        <p:spPr>
          <a:xfrm>
            <a:off x="8601767" y="7141464"/>
            <a:ext cx="91691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 algn="r">
              <a:spcAft>
                <a:spcPts val="900"/>
              </a:spcAft>
            </a:pPr>
            <a:r>
              <a:rPr lang="en-GB" sz="900" dirty="0" smtClean="0">
                <a:latin typeface="+mn-lt"/>
              </a:rPr>
              <a:t>6 December 2014</a:t>
            </a:r>
          </a:p>
        </p:txBody>
      </p:sp>
      <p:sp>
        <p:nvSpPr>
          <p:cNvPr id="33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537495" y="7003924"/>
            <a:ext cx="8074152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900" dirty="0" smtClean="0"/>
          </a:p>
        </p:txBody>
      </p:sp>
      <p:sp>
        <p:nvSpPr>
          <p:cNvPr id="18" name="Disclaimer" hidden="1"/>
          <p:cNvSpPr txBox="1"/>
          <p:nvPr userDrawn="1">
            <p:custDataLst>
              <p:tags r:id="rId9"/>
            </p:custDataLst>
          </p:nvPr>
        </p:nvSpPr>
        <p:spPr>
          <a:xfrm>
            <a:off x="5102352" y="7276623"/>
            <a:ext cx="3246120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endParaRPr lang="en-GB" sz="900" noProof="0" dirty="0" smtClean="0"/>
          </a:p>
        </p:txBody>
      </p:sp>
      <p:cxnSp>
        <p:nvCxnSpPr>
          <p:cNvPr id="20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Insert banner statement here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id" hidden="1"/>
          <p:cNvGrpSpPr/>
          <p:nvPr>
            <p:custDataLst>
              <p:tags r:id="rId23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55" name="Footer block"/>
            <p:cNvSpPr>
              <a:spLocks noChangeArrowheads="1"/>
            </p:cNvSpPr>
            <p:nvPr/>
          </p:nvSpPr>
          <p:spPr bwMode="gray">
            <a:xfrm>
              <a:off x="530352" y="6784848"/>
              <a:ext cx="8988552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56" name="Title block"/>
            <p:cNvSpPr>
              <a:spLocks noChangeArrowheads="1"/>
            </p:cNvSpPr>
            <p:nvPr/>
          </p:nvSpPr>
          <p:spPr bwMode="gray">
            <a:xfrm>
              <a:off x="530352" y="1143000"/>
              <a:ext cx="8988552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57" name="Header block"/>
            <p:cNvSpPr>
              <a:spLocks noChangeArrowheads="1"/>
            </p:cNvSpPr>
            <p:nvPr/>
          </p:nvSpPr>
          <p:spPr bwMode="gray">
            <a:xfrm>
              <a:off x="530352" y="685800"/>
              <a:ext cx="8988552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en-GB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58" name="Group 600"/>
            <p:cNvGrpSpPr/>
            <p:nvPr userDrawn="1"/>
          </p:nvGrpSpPr>
          <p:grpSpPr>
            <a:xfrm>
              <a:off x="530352" y="6016752"/>
              <a:ext cx="8997696" cy="609600"/>
              <a:chOff x="530352" y="6016752"/>
              <a:chExt cx="8997696" cy="609600"/>
            </a:xfrm>
          </p:grpSpPr>
          <p:sp>
            <p:nvSpPr>
              <p:cNvPr id="94" name="Content block 606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95" name="Content block 605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96" name="Content block 604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97" name="Content block 603"/>
              <p:cNvSpPr>
                <a:spLocks noChangeArrowheads="1"/>
              </p:cNvSpPr>
              <p:nvPr/>
            </p:nvSpPr>
            <p:spPr bwMode="gray">
              <a:xfrm>
                <a:off x="358474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98" name="Content block 602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99" name="Content block 60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59" name="Group 500"/>
            <p:cNvGrpSpPr/>
            <p:nvPr userDrawn="1"/>
          </p:nvGrpSpPr>
          <p:grpSpPr>
            <a:xfrm>
              <a:off x="530352" y="5257800"/>
              <a:ext cx="8997696" cy="609600"/>
              <a:chOff x="530352" y="5257800"/>
              <a:chExt cx="8997696" cy="609600"/>
            </a:xfrm>
          </p:grpSpPr>
          <p:sp>
            <p:nvSpPr>
              <p:cNvPr id="88" name="Content block 506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89" name="Content block 505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90" name="Content block 504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91" name="Content block 503"/>
              <p:cNvSpPr>
                <a:spLocks noChangeArrowheads="1"/>
              </p:cNvSpPr>
              <p:nvPr/>
            </p:nvSpPr>
            <p:spPr bwMode="gray">
              <a:xfrm>
                <a:off x="358474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92" name="Content block 502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93" name="Content block 50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60" name="Group 400"/>
            <p:cNvGrpSpPr/>
            <p:nvPr userDrawn="1"/>
          </p:nvGrpSpPr>
          <p:grpSpPr>
            <a:xfrm>
              <a:off x="530352" y="4498848"/>
              <a:ext cx="8997696" cy="609600"/>
              <a:chOff x="530352" y="4498848"/>
              <a:chExt cx="8997696" cy="609600"/>
            </a:xfrm>
          </p:grpSpPr>
          <p:sp>
            <p:nvSpPr>
              <p:cNvPr id="82" name="Content block 406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83" name="Content block 405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84" name="Content block 404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85" name="Content block 403"/>
              <p:cNvSpPr>
                <a:spLocks noChangeArrowheads="1"/>
              </p:cNvSpPr>
              <p:nvPr/>
            </p:nvSpPr>
            <p:spPr bwMode="gray">
              <a:xfrm>
                <a:off x="358474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86" name="Content block 402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87" name="Content block 40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61" name="Group 300"/>
            <p:cNvGrpSpPr/>
            <p:nvPr userDrawn="1"/>
          </p:nvGrpSpPr>
          <p:grpSpPr>
            <a:xfrm>
              <a:off x="530352" y="3730752"/>
              <a:ext cx="8997696" cy="609600"/>
              <a:chOff x="530352" y="3730752"/>
              <a:chExt cx="8997696" cy="609600"/>
            </a:xfrm>
          </p:grpSpPr>
          <p:sp>
            <p:nvSpPr>
              <p:cNvPr id="76" name="Content block 306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77" name="Content block 305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78" name="Content block 304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79" name="Content block 303"/>
              <p:cNvSpPr>
                <a:spLocks noChangeArrowheads="1"/>
              </p:cNvSpPr>
              <p:nvPr/>
            </p:nvSpPr>
            <p:spPr bwMode="gray">
              <a:xfrm>
                <a:off x="358474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80" name="Content block 302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81" name="Content block 30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62" name="Group 200"/>
            <p:cNvGrpSpPr/>
            <p:nvPr userDrawn="1"/>
          </p:nvGrpSpPr>
          <p:grpSpPr>
            <a:xfrm>
              <a:off x="530352" y="2971800"/>
              <a:ext cx="8997696" cy="609600"/>
              <a:chOff x="530352" y="2971800"/>
              <a:chExt cx="8997696" cy="609600"/>
            </a:xfrm>
          </p:grpSpPr>
          <p:sp>
            <p:nvSpPr>
              <p:cNvPr id="70" name="Content block 206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71" name="Content block 205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72" name="Content block 204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73" name="Content block 203"/>
              <p:cNvSpPr>
                <a:spLocks noChangeArrowheads="1"/>
              </p:cNvSpPr>
              <p:nvPr/>
            </p:nvSpPr>
            <p:spPr bwMode="gray">
              <a:xfrm>
                <a:off x="358474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74" name="Content block 202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75" name="Content block 20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63" name="Group 100"/>
            <p:cNvGrpSpPr/>
            <p:nvPr userDrawn="1"/>
          </p:nvGrpSpPr>
          <p:grpSpPr>
            <a:xfrm>
              <a:off x="530352" y="2212848"/>
              <a:ext cx="8997696" cy="609600"/>
              <a:chOff x="530352" y="2212848"/>
              <a:chExt cx="8997696" cy="609600"/>
            </a:xfrm>
          </p:grpSpPr>
          <p:sp>
            <p:nvSpPr>
              <p:cNvPr id="64" name="Content block 106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65" name="Content block 105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66" name="Content block 104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67" name="Content block 103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68" name="Content block 102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69" name="Content block 10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0352" y="1143000"/>
            <a:ext cx="8997696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212848"/>
            <a:ext cx="8997696" cy="4416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45552" y="7086600"/>
            <a:ext cx="1673352" cy="15544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0352" y="7086600"/>
            <a:ext cx="5779008" cy="15544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5552" y="7242048"/>
            <a:ext cx="1673352" cy="15544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D5A39AF-FEF5-47AB-AA80-4C0BD4A8B09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02" r:id="rId2"/>
    <p:sldLayoutId id="2147483699" r:id="rId3"/>
    <p:sldLayoutId id="2147483700" r:id="rId4"/>
    <p:sldLayoutId id="2147483701" r:id="rId5"/>
    <p:sldLayoutId id="2147483697" r:id="rId6"/>
    <p:sldLayoutId id="2147483718" r:id="rId7"/>
    <p:sldLayoutId id="2147483698" r:id="rId8"/>
    <p:sldLayoutId id="2147483696" r:id="rId9"/>
    <p:sldLayoutId id="2147483719" r:id="rId10"/>
    <p:sldLayoutId id="2147483720" r:id="rId11"/>
    <p:sldLayoutId id="2147483673" r:id="rId12"/>
    <p:sldLayoutId id="2147483703" r:id="rId13"/>
    <p:sldLayoutId id="2147483705" r:id="rId14"/>
    <p:sldLayoutId id="2147483688" r:id="rId15"/>
    <p:sldLayoutId id="2147483711" r:id="rId16"/>
    <p:sldLayoutId id="2147483708" r:id="rId17"/>
    <p:sldLayoutId id="2147483717" r:id="rId18"/>
    <p:sldLayoutId id="2147483712" r:id="rId19"/>
    <p:sldLayoutId id="2147483715" r:id="rId20"/>
    <p:sldLayoutId id="2147483721" r:id="rId21"/>
  </p:sldLayoutIdLst>
  <p:hf hdr="0" ftr="0" dt="0"/>
  <p:txStyles>
    <p:titleStyle>
      <a:lvl1pPr algn="l" defTabSz="1018824" rtl="0" eaLnBrk="1" latinLnBrk="0" hangingPunct="1">
        <a:spcBef>
          <a:spcPct val="0"/>
        </a:spcBef>
        <a:buNone/>
        <a:defRPr sz="1800" b="1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1019175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SzTx/>
        <a:buFont typeface="Wingdings" pitchFamily="2" charset="2"/>
        <a:buNone/>
        <a:tabLst/>
        <a:defRPr sz="11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34950" marR="0" indent="-228600" algn="l" defTabSz="1019175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SzTx/>
        <a:buFont typeface="Times New Roman" pitchFamily="18" charset="0"/>
        <a:buChar char="•"/>
        <a:tabLst/>
        <a:defRPr sz="11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475488" marR="0" indent="-227013" algn="l" defTabSz="1019175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SzTx/>
        <a:buFont typeface="Arial" pitchFamily="34" charset="0"/>
        <a:buChar char="-"/>
        <a:tabLst/>
        <a:defRPr sz="11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685800" marR="0" indent="-237744" algn="l" defTabSz="1019175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SzTx/>
        <a:buFont typeface="Georgia" pitchFamily="18" charset="0"/>
        <a:buChar char="◦"/>
        <a:tabLst/>
        <a:defRPr sz="11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914400" marR="0" indent="-228600" algn="l" defTabSz="1019175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SzTx/>
        <a:buFont typeface="Georgia" pitchFamily="18" charset="0"/>
        <a:buChar char="›"/>
        <a:tabLst/>
        <a:defRPr sz="11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37744" indent="-237744" algn="l" defTabSz="101882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+mj-lt"/>
        <a:buAutoNum type="arabicPeriod"/>
        <a:defRPr lang="en-GB" sz="1100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475488" indent="-228600" algn="l" defTabSz="101882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+mj-lt"/>
        <a:buAutoNum type="alphaLcPeriod"/>
        <a:defRPr lang="en-GB" sz="1100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682625" indent="-228600" algn="l" defTabSz="101882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+mj-lt"/>
        <a:buAutoNum type="romanLcPeriod"/>
        <a:defRPr lang="en-GB" sz="1100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0" algn="l" defTabSz="101882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None/>
        <a:defRPr lang="en-GB" sz="1100" b="1" kern="1200" baseline="0" noProof="0" dirty="0" smtClean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65785" y="1191019"/>
            <a:ext cx="9492615" cy="2698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35280" y="1761384"/>
            <a:ext cx="9555480" cy="5129425"/>
          </a:xfrm>
          <a:prstGeom prst="rect">
            <a:avLst/>
          </a:prstGeom>
        </p:spPr>
        <p:txBody>
          <a:bodyPr vert="horz" lIns="101882" tIns="50941" rIns="101882" bIns="50941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7124700" y="86361"/>
            <a:ext cx="2766060" cy="327448"/>
          </a:xfrm>
          <a:prstGeom prst="rect">
            <a:avLst/>
          </a:prstGeom>
        </p:spPr>
        <p:txBody>
          <a:bodyPr vert="horz" lIns="101882" tIns="50941" rIns="101882" bIns="50941"/>
          <a:lstStyle>
            <a:lvl1pPr algn="l" eaLnBrk="1" latinLnBrk="0" hangingPunct="1"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436620" y="86361"/>
            <a:ext cx="3688080" cy="327448"/>
          </a:xfrm>
          <a:prstGeom prst="rect">
            <a:avLst/>
          </a:prstGeom>
        </p:spPr>
        <p:txBody>
          <a:bodyPr vert="horz" lIns="101882" tIns="50941" rIns="101882" bIns="50941"/>
          <a:lstStyle>
            <a:lvl1pPr algn="r" eaLnBrk="1" latinLnBrk="0" hangingPunct="1"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052560" y="7340600"/>
            <a:ext cx="838200" cy="277072"/>
          </a:xfrm>
          <a:prstGeom prst="rect">
            <a:avLst/>
          </a:prstGeom>
        </p:spPr>
        <p:txBody>
          <a:bodyPr vert="horz" lIns="101882" tIns="50941" rIns="101882" bIns="50941"/>
          <a:lstStyle>
            <a:lvl1pPr algn="r" eaLnBrk="1" latinLnBrk="0" hangingPunct="1"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D5A39AF-FEF5-47AB-AA80-4C0BD4A8B09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35280" y="518160"/>
            <a:ext cx="9555480" cy="949960"/>
          </a:xfrm>
          <a:prstGeom prst="rect">
            <a:avLst/>
          </a:prstGeom>
        </p:spPr>
        <p:txBody>
          <a:bodyPr vert="horz" lIns="101882" tIns="50941" rIns="101882" bIns="50941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65785" y="1191019"/>
            <a:ext cx="9492615" cy="2698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65785" y="1199052"/>
            <a:ext cx="9492615" cy="2698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82059" indent="-382059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600" kern="1200">
          <a:solidFill>
            <a:schemeClr val="tx2"/>
          </a:solidFill>
          <a:latin typeface="+mn-lt"/>
          <a:ea typeface="+mn-ea"/>
          <a:cs typeface="+mn-cs"/>
        </a:defRPr>
      </a:lvl1pPr>
      <a:lvl2pPr marL="827795" indent="-318383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3100" kern="1200">
          <a:solidFill>
            <a:schemeClr val="tx2"/>
          </a:solidFill>
          <a:latin typeface="+mn-lt"/>
          <a:ea typeface="+mn-ea"/>
          <a:cs typeface="+mn-cs"/>
        </a:defRPr>
      </a:lvl2pPr>
      <a:lvl3pPr marL="1273531" indent="-254706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700" kern="1200">
          <a:solidFill>
            <a:schemeClr val="tx2"/>
          </a:solidFill>
          <a:latin typeface="+mn-lt"/>
          <a:ea typeface="+mn-ea"/>
          <a:cs typeface="+mn-cs"/>
        </a:defRPr>
      </a:lvl3pPr>
      <a:lvl4pPr marL="1782943" indent="-254706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2292355" indent="-25470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801767" indent="-25470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6pPr>
      <a:lvl7pPr marL="3311180" indent="-25470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3820592" indent="-25470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8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330004" indent="-25470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1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1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1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1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Economic%20Zone%20at%20Mirsarai_HD_26Nov2016.mp4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microsoft.com/office/2007/relationships/diagramDrawing" Target="../diagrams/drawing2.xml"/><Relationship Id="rId3" Type="http://schemas.openxmlformats.org/officeDocument/2006/relationships/tags" Target="../tags/tag169.xml"/><Relationship Id="rId7" Type="http://schemas.openxmlformats.org/officeDocument/2006/relationships/diagramLayout" Target="../diagrams/layout2.xml"/><Relationship Id="rId12" Type="http://schemas.openxmlformats.org/officeDocument/2006/relationships/image" Target="../media/image11.jpeg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diagramData" Target="../diagrams/data2.xml"/><Relationship Id="rId11" Type="http://schemas.openxmlformats.org/officeDocument/2006/relationships/image" Target="../media/image10.jpe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14.xml"/><Relationship Id="rId9" Type="http://schemas.openxmlformats.org/officeDocument/2006/relationships/diagramColors" Target="../diagrams/colors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3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7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346811" y="6767518"/>
            <a:ext cx="2541376" cy="302811"/>
          </a:xfrm>
          <a:prstGeom prst="rect">
            <a:avLst/>
          </a:prstGeom>
        </p:spPr>
        <p:txBody>
          <a:bodyPr wrap="square" lIns="101762" tIns="50881" rIns="101762" bIns="50881">
            <a:spAutoFit/>
          </a:bodyPr>
          <a:lstStyle/>
          <a:p>
            <a:pPr algn="ctr"/>
            <a:r>
              <a:rPr lang="en-GB" sz="1300" b="1" u="sng" dirty="0">
                <a:solidFill>
                  <a:srgbClr val="FFFFFF"/>
                </a:solidFill>
                <a:latin typeface="Eurostile" pitchFamily="50" charset="0"/>
                <a:ea typeface="Times New Roman"/>
                <a:cs typeface="Mangal"/>
              </a:rPr>
              <a:t>Consultant</a:t>
            </a:r>
            <a:endParaRPr lang="en-US" sz="1300" dirty="0">
              <a:solidFill>
                <a:srgbClr val="FFFFFF"/>
              </a:solidFill>
              <a:latin typeface="Eurostile" pitchFamily="50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30736" y="2610883"/>
            <a:ext cx="10058400" cy="17257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63151" tIns="31576" rIns="63151" bIns="31576">
            <a:spAutoFit/>
          </a:bodyPr>
          <a:lstStyle/>
          <a:p>
            <a:pPr algn="ctr"/>
            <a:r>
              <a:rPr lang="en-US" sz="3600" dirty="0" err="1" smtClean="0"/>
              <a:t>Mirsharai</a:t>
            </a:r>
            <a:r>
              <a:rPr lang="en-US" sz="3600" dirty="0" smtClean="0"/>
              <a:t>:</a:t>
            </a:r>
          </a:p>
          <a:p>
            <a:pPr algn="ctr"/>
            <a:r>
              <a:rPr lang="en-US" sz="3600" dirty="0" smtClean="0"/>
              <a:t>The New Economic Geography of Bangladesh</a:t>
            </a:r>
            <a:endParaRPr lang="en-US" sz="3600" dirty="0"/>
          </a:p>
          <a:p>
            <a:pPr algn="ctr"/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20898" name="Picture 2" descr="BEZA LOG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3104" y="152400"/>
            <a:ext cx="1218096" cy="1295762"/>
          </a:xfrm>
          <a:prstGeom prst="rect">
            <a:avLst/>
          </a:prstGeom>
          <a:noFill/>
        </p:spPr>
      </p:pic>
      <p:pic>
        <p:nvPicPr>
          <p:cNvPr id="25" name="Picture 24" descr="Ridge.pdf"/>
          <p:cNvPicPr/>
          <p:nvPr/>
        </p:nvPicPr>
        <p:blipFill>
          <a:blip r:embed="rId3" cstate="email"/>
          <a:stretch>
            <a:fillRect/>
          </a:stretch>
        </p:blipFill>
        <p:spPr bwMode="ltGray">
          <a:xfrm>
            <a:off x="1" y="0"/>
            <a:ext cx="3306170" cy="1448162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>
            <a:off x="1" y="5936368"/>
            <a:ext cx="100618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463849" y="6505908"/>
            <a:ext cx="5083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/>
              <a:t>Mohammed </a:t>
            </a:r>
            <a:r>
              <a:rPr lang="en-US" sz="1800" b="1" dirty="0" err="1"/>
              <a:t>Shoheler</a:t>
            </a:r>
            <a:r>
              <a:rPr lang="en-US" sz="1800" b="1" dirty="0"/>
              <a:t> Rahman </a:t>
            </a:r>
            <a:r>
              <a:rPr lang="en-US" sz="1800" b="1" dirty="0" smtClean="0"/>
              <a:t>Chowdhury </a:t>
            </a:r>
          </a:p>
          <a:p>
            <a:r>
              <a:rPr lang="en-US" sz="1800" b="1" dirty="0" smtClean="0"/>
              <a:t>Manager,  </a:t>
            </a:r>
            <a:r>
              <a:rPr lang="en-US" sz="1800" b="1" dirty="0"/>
              <a:t>BEZA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1828800" y="4724400"/>
            <a:ext cx="6705600" cy="1211968"/>
          </a:xfrm>
          <a:prstGeom prst="rect">
            <a:avLst/>
          </a:prstGeom>
          <a:solidFill>
            <a:srgbClr val="99FF99"/>
          </a:solidFill>
        </p:spPr>
        <p:style>
          <a:lnRef idx="3">
            <a:schemeClr val="lt1"/>
          </a:lnRef>
          <a:fillRef idx="1002">
            <a:schemeClr val="lt1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r>
              <a:rPr lang="en-US" sz="1600" b="1" i="1" dirty="0">
                <a:solidFill>
                  <a:srgbClr val="0000FF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/>
            </a:r>
            <a:br>
              <a:rPr lang="en-US" sz="1600" b="1" i="1" dirty="0">
                <a:solidFill>
                  <a:srgbClr val="0000FF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</a:br>
            <a:r>
              <a:rPr lang="en-US" sz="2400" b="1" i="1" dirty="0">
                <a:solidFill>
                  <a:srgbClr val="0000FF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Explore your investment in Economic Zones </a:t>
            </a:r>
            <a:br>
              <a:rPr lang="en-US" sz="2400" b="1" i="1" dirty="0">
                <a:solidFill>
                  <a:srgbClr val="0000FF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</a:br>
            <a:r>
              <a:rPr lang="en-US" sz="2400" b="1" i="1" dirty="0" smtClean="0">
                <a:solidFill>
                  <a:srgbClr val="0000FF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Your </a:t>
            </a:r>
            <a:r>
              <a:rPr lang="en-US" sz="2400" b="1" i="1" dirty="0">
                <a:solidFill>
                  <a:srgbClr val="0000FF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I</a:t>
            </a:r>
            <a:r>
              <a:rPr lang="en-US" sz="2400" b="1" i="1" dirty="0" smtClean="0">
                <a:solidFill>
                  <a:srgbClr val="0000FF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nvestment </a:t>
            </a:r>
            <a:r>
              <a:rPr lang="en-US" sz="2400" b="1" i="1" dirty="0">
                <a:solidFill>
                  <a:srgbClr val="0000FF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- </a:t>
            </a:r>
            <a:r>
              <a:rPr lang="en-US" sz="2400" b="1" i="1" dirty="0" smtClean="0">
                <a:solidFill>
                  <a:srgbClr val="0000FF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Our </a:t>
            </a:r>
            <a:r>
              <a:rPr lang="en-US" sz="2400" b="1" i="1" dirty="0">
                <a:solidFill>
                  <a:srgbClr val="0000FF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C</a:t>
            </a:r>
            <a:r>
              <a:rPr lang="en-US" sz="2400" b="1" i="1" dirty="0" smtClean="0">
                <a:solidFill>
                  <a:srgbClr val="0000FF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are</a:t>
            </a:r>
            <a:r>
              <a:rPr lang="en-US" sz="2400" b="1" i="1" dirty="0">
                <a:solidFill>
                  <a:srgbClr val="0000FF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erlin Sans FB Demi" pitchFamily="34" charset="0"/>
                <a:cs typeface="Times New Roman" pitchFamily="18" charset="0"/>
              </a:rPr>
              <a:t>... </a:t>
            </a:r>
            <a:r>
              <a:rPr lang="en-US" sz="3200" dirty="0">
                <a:solidFill>
                  <a:srgbClr val="0000FF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rgbClr val="0000FF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1600" dirty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1827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" y="838200"/>
            <a:ext cx="9144000" cy="62438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5000" y="218181"/>
            <a:ext cx="6332219" cy="5847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i="1" dirty="0" err="1" smtClean="0"/>
              <a:t>Mirsharai</a:t>
            </a:r>
            <a:r>
              <a:rPr lang="en-US" sz="3200" b="1" i="1" dirty="0" smtClean="0"/>
              <a:t> EZ-2 : Master Plan </a:t>
            </a:r>
            <a:endParaRPr lang="en-US" sz="32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111"/>
          <a:stretch/>
        </p:blipFill>
        <p:spPr>
          <a:xfrm>
            <a:off x="2" y="1"/>
            <a:ext cx="1592579" cy="761999"/>
          </a:xfrm>
          <a:prstGeom prst="rect">
            <a:avLst/>
          </a:prstGeom>
        </p:spPr>
      </p:pic>
      <p:pic>
        <p:nvPicPr>
          <p:cNvPr id="5" name="Picture 14" descr="C:\Users\Kader\Desktop\index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68741" y="172720"/>
            <a:ext cx="774700" cy="7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9700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30215980"/>
              </p:ext>
            </p:extLst>
          </p:nvPr>
        </p:nvGraphicFramePr>
        <p:xfrm>
          <a:off x="457200" y="1295399"/>
          <a:ext cx="9296400" cy="6037268"/>
        </p:xfrm>
        <a:graphic>
          <a:graphicData uri="http://schemas.openxmlformats.org/drawingml/2006/table">
            <a:tbl>
              <a:tblPr firstRow="1" firstCol="1" bandRow="1">
                <a:tableStyleId>{D5C30875-5027-47A9-8995-C2BF9F8F2FF4}</a:tableStyleId>
              </a:tblPr>
              <a:tblGrid>
                <a:gridCol w="6629400"/>
                <a:gridCol w="2667000"/>
              </a:tblGrid>
              <a:tr h="10668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</a:rPr>
                        <a:t>Name of  Package</a:t>
                      </a:r>
                      <a:endParaRPr lang="en-US" sz="1800" i="1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</a:rPr>
                        <a:t> </a:t>
                      </a:r>
                      <a:endParaRPr lang="en-US" sz="18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3BE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</a:rPr>
                        <a:t>Estimated Cost </a:t>
                      </a:r>
                      <a:r>
                        <a:rPr lang="en-US" sz="2000" i="1" dirty="0" smtClean="0">
                          <a:effectLst/>
                        </a:rPr>
                        <a:t>(in BDT Crore )</a:t>
                      </a:r>
                      <a:endParaRPr lang="en-US" sz="1800" i="1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3BE26"/>
                    </a:solidFill>
                  </a:tcPr>
                </a:tc>
              </a:tr>
              <a:tr h="6240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Site development &amp; construction of </a:t>
                      </a:r>
                      <a:r>
                        <a:rPr lang="en-US" sz="2000" dirty="0" smtClean="0">
                          <a:effectLst/>
                        </a:rPr>
                        <a:t>Embankment </a:t>
                      </a:r>
                      <a:r>
                        <a:rPr lang="en-US" sz="2000" dirty="0">
                          <a:effectLst/>
                        </a:rPr>
                        <a:t>for Mirsarai-2A EZ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264.68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240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Site development &amp; construction of </a:t>
                      </a:r>
                      <a:r>
                        <a:rPr lang="en-US" sz="2000" dirty="0" smtClean="0">
                          <a:effectLst/>
                        </a:rPr>
                        <a:t>Embankment </a:t>
                      </a:r>
                      <a:r>
                        <a:rPr lang="en-US" sz="2000" dirty="0">
                          <a:effectLst/>
                        </a:rPr>
                        <a:t>for Mirsarai-2B EZ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156.5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466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Construction of Administrative Building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32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240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Construction of Access Road (3.5 km) 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22.47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240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Construction </a:t>
                      </a:r>
                      <a:r>
                        <a:rPr lang="en-US" sz="2000" dirty="0" smtClean="0">
                          <a:effectLst/>
                        </a:rPr>
                        <a:t>of bridge and culvert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25.00</a:t>
                      </a:r>
                      <a:endParaRPr lang="en-US" sz="1800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120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Construction of 33/11 KV Sub-station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12.00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120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External water supply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8.00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120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Construction of 16 </a:t>
                      </a:r>
                      <a:r>
                        <a:rPr lang="en-US" sz="2000" dirty="0" smtClean="0">
                          <a:effectLst/>
                        </a:rPr>
                        <a:t>vent </a:t>
                      </a:r>
                      <a:r>
                        <a:rPr lang="en-US" sz="2000" dirty="0">
                          <a:effectLst/>
                        </a:rPr>
                        <a:t>sluice gate at the </a:t>
                      </a:r>
                      <a:r>
                        <a:rPr lang="en-US" sz="2000" dirty="0" err="1" smtClean="0">
                          <a:effectLst/>
                        </a:rPr>
                        <a:t>Ichakhale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channel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29.22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120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 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2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549.87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227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752600" y="381000"/>
            <a:ext cx="67818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i="1" dirty="0" err="1" smtClean="0"/>
              <a:t>Mirsharai</a:t>
            </a:r>
            <a:r>
              <a:rPr lang="en-US" sz="3200" b="1" i="1" dirty="0" smtClean="0"/>
              <a:t> </a:t>
            </a:r>
            <a:r>
              <a:rPr lang="en-US" sz="3200" b="1" i="1" dirty="0"/>
              <a:t>EZ-2 development works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111"/>
          <a:stretch/>
        </p:blipFill>
        <p:spPr>
          <a:xfrm>
            <a:off x="2" y="1"/>
            <a:ext cx="1592579" cy="761999"/>
          </a:xfrm>
          <a:prstGeom prst="rect">
            <a:avLst/>
          </a:prstGeom>
        </p:spPr>
      </p:pic>
      <p:pic>
        <p:nvPicPr>
          <p:cNvPr id="5" name="Picture 14" descr="C:\Users\Kader\Desktop\index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68741" y="172720"/>
            <a:ext cx="774700" cy="7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5291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14273350"/>
              </p:ext>
            </p:extLst>
          </p:nvPr>
        </p:nvGraphicFramePr>
        <p:xfrm>
          <a:off x="45326" y="1447146"/>
          <a:ext cx="9753600" cy="6352359"/>
        </p:xfrm>
        <a:graphic>
          <a:graphicData uri="http://schemas.openxmlformats.org/drawingml/2006/table">
            <a:tbl>
              <a:tblPr firstRow="1" firstCol="1" bandRow="1">
                <a:tableStyleId>{D5C30875-5027-47A9-8995-C2BF9F8F2FF4}</a:tableStyleId>
              </a:tblPr>
              <a:tblGrid>
                <a:gridCol w="1992089"/>
                <a:gridCol w="1334435"/>
                <a:gridCol w="2057400"/>
                <a:gridCol w="4369676"/>
              </a:tblGrid>
              <a:tr h="74337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Package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98" marR="3789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Cost </a:t>
                      </a:r>
                      <a:r>
                        <a:rPr lang="en-US" sz="1600" dirty="0">
                          <a:effectLst/>
                        </a:rPr>
                        <a:t>(BDT</a:t>
                      </a:r>
                      <a:r>
                        <a:rPr lang="en-US" sz="1600" dirty="0" smtClean="0">
                          <a:effectLst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Crore</a:t>
                      </a:r>
                      <a:r>
                        <a:rPr lang="en-US" sz="1600" dirty="0">
                          <a:effectLst/>
                        </a:rPr>
                        <a:t>)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98" marR="3789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Implementing  Authority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98" marR="3789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Progress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98" marR="37898" marT="0" marB="0"/>
                </a:tc>
              </a:tr>
              <a:tr h="223013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 KM 4 lane approach road from Chittagong Highway to </a:t>
                      </a:r>
                      <a:r>
                        <a:rPr lang="en-US" sz="1800" dirty="0" err="1">
                          <a:effectLst/>
                        </a:rPr>
                        <a:t>Mirsarai</a:t>
                      </a:r>
                      <a:r>
                        <a:rPr lang="en-US" sz="1800" dirty="0">
                          <a:effectLst/>
                        </a:rPr>
                        <a:t> EZ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98" marR="3789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124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98" marR="3789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Roads and Highways Department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98" marR="37898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Appointed  contractor for construction of 18 Culvert/ Bridge . 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Contractor for road construction works </a:t>
                      </a:r>
                      <a:r>
                        <a:rPr lang="en-US" sz="1800" dirty="0" smtClean="0">
                          <a:effectLst/>
                        </a:rPr>
                        <a:t>will start soon. 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98" marR="37898" marT="0" marB="0"/>
                </a:tc>
              </a:tr>
              <a:tr h="13808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230 KV Grid Station in </a:t>
                      </a:r>
                      <a:r>
                        <a:rPr lang="en-US" sz="1800" dirty="0" err="1">
                          <a:effectLst/>
                        </a:rPr>
                        <a:t>Mirsarai</a:t>
                      </a:r>
                      <a:r>
                        <a:rPr lang="en-US" sz="1800" dirty="0">
                          <a:effectLst/>
                        </a:rPr>
                        <a:t> EZ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98" marR="3789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450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98" marR="3789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Power Grid Company of Bangladesh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98" marR="37898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BEZA provided 50 acres land for PGCB grid substation 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DPP approval is in progress </a:t>
                      </a:r>
                      <a:r>
                        <a:rPr lang="en-US" sz="1800" dirty="0" smtClean="0">
                          <a:effectLst/>
                        </a:rPr>
                        <a:t>in the Planning </a:t>
                      </a:r>
                      <a:r>
                        <a:rPr lang="en-US" sz="1800" dirty="0">
                          <a:effectLst/>
                        </a:rPr>
                        <a:t>C</a:t>
                      </a:r>
                      <a:r>
                        <a:rPr lang="en-US" sz="1800" dirty="0" smtClean="0">
                          <a:effectLst/>
                        </a:rPr>
                        <a:t>ommission  </a:t>
                      </a:r>
                      <a:endParaRPr lang="en-US" sz="1800" dirty="0">
                        <a:effectLst/>
                      </a:endParaRPr>
                    </a:p>
                  </a:txBody>
                  <a:tcPr marL="37898" marR="37898" marT="0" marB="0"/>
                </a:tc>
              </a:tr>
              <a:tr h="148675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LNG </a:t>
                      </a:r>
                      <a:r>
                        <a:rPr lang="en-US" sz="1800" dirty="0">
                          <a:effectLst/>
                        </a:rPr>
                        <a:t>Gas Connection project to </a:t>
                      </a:r>
                      <a:r>
                        <a:rPr lang="en-US" sz="1800" dirty="0" err="1">
                          <a:effectLst/>
                        </a:rPr>
                        <a:t>Mirsarai</a:t>
                      </a:r>
                      <a:r>
                        <a:rPr lang="en-US" sz="1800" dirty="0">
                          <a:effectLst/>
                        </a:rPr>
                        <a:t> EZ 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98" marR="3789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289.88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98" marR="3789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Karnaphuli</a:t>
                      </a:r>
                      <a:r>
                        <a:rPr lang="en-US" sz="1800" dirty="0" smtClean="0">
                          <a:effectLst/>
                        </a:rPr>
                        <a:t> Gas</a:t>
                      </a:r>
                      <a:r>
                        <a:rPr lang="en-US" sz="1800" baseline="0" dirty="0" smtClean="0">
                          <a:effectLst/>
                        </a:rPr>
                        <a:t> D</a:t>
                      </a:r>
                      <a:r>
                        <a:rPr lang="en-US" sz="1800" dirty="0" smtClean="0">
                          <a:effectLst/>
                        </a:rPr>
                        <a:t>istribution </a:t>
                      </a:r>
                      <a:r>
                        <a:rPr lang="en-US" sz="1800" dirty="0">
                          <a:effectLst/>
                        </a:rPr>
                        <a:t>Company Ltd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98" marR="37898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457200" algn="l"/>
                        </a:tabLst>
                      </a:pPr>
                      <a:r>
                        <a:rPr lang="en-US" sz="1800" dirty="0" err="1" smtClean="0">
                          <a:effectLst/>
                        </a:rPr>
                        <a:t>Karnaphuli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G</a:t>
                      </a:r>
                      <a:r>
                        <a:rPr lang="en-US" sz="1800" dirty="0" smtClean="0">
                          <a:effectLst/>
                        </a:rPr>
                        <a:t>as </a:t>
                      </a:r>
                      <a:r>
                        <a:rPr lang="en-US" sz="1800" dirty="0">
                          <a:effectLst/>
                        </a:rPr>
                        <a:t>D</a:t>
                      </a:r>
                      <a:r>
                        <a:rPr lang="en-US" sz="1800" dirty="0" smtClean="0">
                          <a:effectLst/>
                        </a:rPr>
                        <a:t>istribution </a:t>
                      </a:r>
                      <a:r>
                        <a:rPr lang="en-US" sz="1800" dirty="0">
                          <a:effectLst/>
                        </a:rPr>
                        <a:t>Company Ltd. submitted a DPP to </a:t>
                      </a:r>
                      <a:r>
                        <a:rPr lang="en-US" sz="1800" dirty="0" err="1">
                          <a:effectLst/>
                        </a:rPr>
                        <a:t>Petrobangla</a:t>
                      </a:r>
                      <a:r>
                        <a:rPr lang="en-US" sz="1800" dirty="0">
                          <a:effectLst/>
                        </a:rPr>
                        <a:t> for LNG connection to </a:t>
                      </a:r>
                      <a:r>
                        <a:rPr lang="en-US" sz="1800" dirty="0" err="1">
                          <a:effectLst/>
                        </a:rPr>
                        <a:t>Mirsarai</a:t>
                      </a:r>
                      <a:r>
                        <a:rPr lang="en-US" sz="1800" dirty="0">
                          <a:effectLst/>
                        </a:rPr>
                        <a:t> EZ. 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98" marR="37898" marT="0" marB="0"/>
                </a:tc>
              </a:tr>
              <a:tr h="2859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 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98" marR="37898" marT="0" marB="0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2346.88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98" marR="37898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457200" algn="l"/>
                        </a:tabLs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98" marR="37898" marT="0" marB="0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28600" y="690265"/>
            <a:ext cx="93726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i="1" dirty="0" smtClean="0"/>
              <a:t>Investment </a:t>
            </a:r>
            <a:r>
              <a:rPr lang="en-US" sz="2400" b="1" i="1" dirty="0"/>
              <a:t>for </a:t>
            </a:r>
            <a:r>
              <a:rPr lang="en-US" sz="2400" b="1" i="1" dirty="0" err="1" smtClean="0"/>
              <a:t>Mirsharai</a:t>
            </a:r>
            <a:r>
              <a:rPr lang="en-US" sz="2400" b="1" i="1" dirty="0" smtClean="0"/>
              <a:t> Integrated Industrial City</a:t>
            </a:r>
            <a:endParaRPr lang="en-US" sz="24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111"/>
          <a:stretch/>
        </p:blipFill>
        <p:spPr>
          <a:xfrm>
            <a:off x="83426" y="35273"/>
            <a:ext cx="1232293" cy="589613"/>
          </a:xfrm>
          <a:prstGeom prst="rect">
            <a:avLst/>
          </a:prstGeom>
        </p:spPr>
      </p:pic>
      <p:pic>
        <p:nvPicPr>
          <p:cNvPr id="5" name="Picture 14" descr="C:\Users\Kader\Desktop\index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9654" y="172720"/>
            <a:ext cx="599441" cy="60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6471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78025496"/>
              </p:ext>
            </p:extLst>
          </p:nvPr>
        </p:nvGraphicFramePr>
        <p:xfrm>
          <a:off x="26276" y="1225827"/>
          <a:ext cx="9753600" cy="6500812"/>
        </p:xfrm>
        <a:graphic>
          <a:graphicData uri="http://schemas.openxmlformats.org/drawingml/2006/table">
            <a:tbl>
              <a:tblPr firstRow="1" firstCol="1" bandRow="1">
                <a:tableStyleId>{D5C30875-5027-47A9-8995-C2BF9F8F2FF4}</a:tableStyleId>
              </a:tblPr>
              <a:tblGrid>
                <a:gridCol w="1992089"/>
                <a:gridCol w="1334435"/>
                <a:gridCol w="2057400"/>
                <a:gridCol w="4369676"/>
              </a:tblGrid>
              <a:tr h="9225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Package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98" marR="37898" marT="0" marB="0">
                    <a:solidFill>
                      <a:srgbClr val="F3BE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Cost </a:t>
                      </a:r>
                      <a:r>
                        <a:rPr lang="en-US" sz="1200" dirty="0">
                          <a:effectLst/>
                        </a:rPr>
                        <a:t>(</a:t>
                      </a:r>
                      <a:r>
                        <a:rPr lang="en-US" sz="1200" dirty="0" err="1">
                          <a:effectLst/>
                        </a:rPr>
                        <a:t>BDT.Crore</a:t>
                      </a:r>
                      <a:r>
                        <a:rPr lang="en-US" sz="1200" dirty="0">
                          <a:effectLst/>
                        </a:rPr>
                        <a:t>)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98" marR="37898" marT="0" marB="0">
                    <a:solidFill>
                      <a:srgbClr val="F3BE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Implementing  Authority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98" marR="37898" marT="0" marB="0">
                    <a:solidFill>
                      <a:srgbClr val="F3BE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Progress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98" marR="37898" marT="0" marB="0">
                    <a:solidFill>
                      <a:srgbClr val="F3BE26"/>
                    </a:solidFill>
                  </a:tcPr>
                </a:tc>
              </a:tr>
              <a:tr h="276777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Mirsarai</a:t>
                      </a:r>
                      <a:r>
                        <a:rPr lang="en-US" sz="1800" dirty="0">
                          <a:effectLst/>
                        </a:rPr>
                        <a:t> EZ Protection Embankment to be constructed by BWDB   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98" marR="3789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1183.00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98" marR="3789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Bangladesh Water Development Board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98" marR="37898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ECNEC approved the project on August 2016.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BWDB will develop the project  with the help of </a:t>
                      </a:r>
                      <a:r>
                        <a:rPr lang="en-US" sz="1800">
                          <a:effectLst/>
                        </a:rPr>
                        <a:t>Bangladesh </a:t>
                      </a:r>
                      <a:r>
                        <a:rPr lang="en-US" sz="1800" smtClean="0">
                          <a:effectLst/>
                        </a:rPr>
                        <a:t>Navy.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Bangladesh Navy </a:t>
                      </a:r>
                      <a:r>
                        <a:rPr lang="en-US" sz="1800" dirty="0" smtClean="0">
                          <a:effectLst/>
                        </a:rPr>
                        <a:t>will </a:t>
                      </a:r>
                      <a:r>
                        <a:rPr lang="en-US" sz="1800" dirty="0">
                          <a:effectLst/>
                        </a:rPr>
                        <a:t>start the </a:t>
                      </a:r>
                      <a:r>
                        <a:rPr lang="en-US" sz="1800" dirty="0" smtClean="0">
                          <a:effectLst/>
                        </a:rPr>
                        <a:t>construction work soon.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98" marR="37898" marT="0" marB="0"/>
                </a:tc>
              </a:tr>
              <a:tr h="138388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Construction of Mini Sea Port Besides Mirsarai EZ   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98" marR="3789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98" marR="3789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Chittagong Port Authority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98" marR="37898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Chittagong Port Authority </a:t>
                      </a:r>
                      <a:r>
                        <a:rPr lang="en-US" sz="1800" dirty="0" smtClean="0">
                          <a:effectLst/>
                        </a:rPr>
                        <a:t>published Request for Expression </a:t>
                      </a:r>
                      <a:r>
                        <a:rPr lang="en-US" sz="1800" dirty="0">
                          <a:effectLst/>
                        </a:rPr>
                        <a:t>of Interest </a:t>
                      </a:r>
                      <a:r>
                        <a:rPr lang="en-US" sz="1800" dirty="0" smtClean="0">
                          <a:effectLst/>
                        </a:rPr>
                        <a:t>for appointment</a:t>
                      </a:r>
                      <a:r>
                        <a:rPr lang="en-US" sz="1800" baseline="0" dirty="0" smtClean="0">
                          <a:effectLst/>
                        </a:rPr>
                        <a:t> of feasibility study consultant</a:t>
                      </a:r>
                      <a:r>
                        <a:rPr lang="en-US" sz="1800" dirty="0" smtClean="0">
                          <a:effectLst/>
                        </a:rPr>
                        <a:t>. 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98" marR="37898" marT="0" marB="0"/>
                </a:tc>
              </a:tr>
              <a:tr h="9225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Railway connection to Mirsarai EZ 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98" marR="3789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98" marR="3789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Bangladesh Railway 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98" marR="37898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Bangladesh Railway started primary assessment for </a:t>
                      </a:r>
                      <a:r>
                        <a:rPr lang="en-US" sz="1800" dirty="0" smtClean="0">
                          <a:effectLst/>
                        </a:rPr>
                        <a:t>rail</a:t>
                      </a:r>
                      <a:r>
                        <a:rPr lang="en-US" sz="1800" baseline="0" dirty="0" smtClean="0">
                          <a:effectLst/>
                        </a:rPr>
                        <a:t> line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connection to </a:t>
                      </a:r>
                      <a:r>
                        <a:rPr lang="en-US" sz="1800" dirty="0" smtClean="0">
                          <a:effectLst/>
                        </a:rPr>
                        <a:t>EZ 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98" marR="37898" marT="0" marB="0"/>
                </a:tc>
              </a:tr>
              <a:tr h="4801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 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98" marR="37898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2346.88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98" marR="37898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457200" algn="l"/>
                        </a:tabLs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98" marR="37898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28600" y="671215"/>
            <a:ext cx="9372600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i="1" dirty="0" smtClean="0"/>
              <a:t>Investment </a:t>
            </a:r>
            <a:r>
              <a:rPr lang="en-US" sz="2400" b="1" i="1" dirty="0"/>
              <a:t>for </a:t>
            </a:r>
            <a:r>
              <a:rPr lang="en-US" sz="2400" b="1" i="1" dirty="0" err="1" smtClean="0"/>
              <a:t>Mirsharai</a:t>
            </a:r>
            <a:r>
              <a:rPr lang="en-US" sz="2400" b="1" i="1" dirty="0" smtClean="0"/>
              <a:t> Integrated Industrial City</a:t>
            </a:r>
            <a:endParaRPr lang="en-US" sz="2400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111"/>
          <a:stretch/>
        </p:blipFill>
        <p:spPr>
          <a:xfrm>
            <a:off x="281965" y="2"/>
            <a:ext cx="1310616" cy="671214"/>
          </a:xfrm>
          <a:prstGeom prst="rect">
            <a:avLst/>
          </a:prstGeom>
        </p:spPr>
      </p:pic>
      <p:pic>
        <p:nvPicPr>
          <p:cNvPr id="6" name="Picture 14" descr="C:\Users\Kader\Desktop\index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05899" y="691"/>
            <a:ext cx="637541" cy="670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1134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>
          <a:xfrm>
            <a:off x="334963" y="173038"/>
            <a:ext cx="8716962" cy="809625"/>
          </a:xfrm>
        </p:spPr>
        <p:txBody>
          <a:bodyPr/>
          <a:lstStyle/>
          <a:p>
            <a:pPr algn="l" defTabSz="1133475" eaLnBrk="1" hangingPunct="1">
              <a:lnSpc>
                <a:spcPct val="90000"/>
              </a:lnSpc>
              <a:spcAft>
                <a:spcPts val="1113"/>
              </a:spcAft>
            </a:pPr>
            <a:r>
              <a:rPr lang="en-US" altLang="en-US" sz="3100" b="1" dirty="0" smtClean="0">
                <a:solidFill>
                  <a:srgbClr val="000000"/>
                </a:solidFill>
                <a:latin typeface="Georgia" pitchFamily="18" charset="0"/>
              </a:rPr>
              <a:t>Bangladesh Economic Zones: Incentives </a:t>
            </a:r>
            <a:endParaRPr lang="en-GB" altLang="en-US" sz="3100" i="1" dirty="0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122363"/>
            <a:ext cx="896937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0"/>
            <a:ext cx="250825" cy="777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775" tIns="50888" rIns="101775" bIns="50888" anchor="ctr"/>
          <a:lstStyle/>
          <a:p>
            <a:pPr algn="ctr" defTabSz="1017752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163185028"/>
              </p:ext>
            </p:extLst>
          </p:nvPr>
        </p:nvGraphicFramePr>
        <p:xfrm>
          <a:off x="502920" y="1640840"/>
          <a:ext cx="9304020" cy="6189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16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1016000" eaLnBrk="1" hangingPunct="1"/>
            <a:fld id="{4752AA55-4BA1-403D-ADF6-35D2C8338792}" type="slidenum">
              <a:rPr lang="en-GB" altLang="en-US" sz="1300" smtClean="0">
                <a:solidFill>
                  <a:srgbClr val="000000"/>
                </a:solidFill>
              </a:rPr>
              <a:pPr defTabSz="1016000" eaLnBrk="1" hangingPunct="1"/>
              <a:t>14</a:t>
            </a:fld>
            <a:endParaRPr lang="en-GB" altLang="en-US" sz="1300" smtClean="0">
              <a:solidFill>
                <a:srgbClr val="00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11175" y="1260475"/>
            <a:ext cx="3973513" cy="381000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A32020"/>
            </a:solidFill>
            <a:prstDash val="solid"/>
          </a:ln>
          <a:effectLst/>
        </p:spPr>
        <p:txBody>
          <a:bodyPr lIns="91358" tIns="45677" rIns="91358" bIns="45677" anchor="ctr"/>
          <a:lstStyle/>
          <a:p>
            <a:pPr algn="ctr" defTabSz="10178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i="1" kern="0" dirty="0">
                <a:solidFill>
                  <a:srgbClr val="000000"/>
                </a:solidFill>
                <a:latin typeface="Georgia"/>
                <a:cs typeface="+mn-cs"/>
              </a:rPr>
              <a:t>Incentives For Developers</a:t>
            </a:r>
          </a:p>
        </p:txBody>
      </p:sp>
    </p:spTree>
    <p:extLst>
      <p:ext uri="{BB962C8B-B14F-4D97-AF65-F5344CB8AC3E}">
        <p14:creationId xmlns:p14="http://schemas.microsoft.com/office/powerpoint/2010/main" xmlns="" val="465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>
          <a:xfrm>
            <a:off x="334963" y="173038"/>
            <a:ext cx="8716962" cy="809625"/>
          </a:xfrm>
        </p:spPr>
        <p:txBody>
          <a:bodyPr/>
          <a:lstStyle/>
          <a:p>
            <a:pPr algn="l" defTabSz="1133475" eaLnBrk="1" hangingPunct="1">
              <a:lnSpc>
                <a:spcPct val="90000"/>
              </a:lnSpc>
              <a:spcAft>
                <a:spcPts val="1113"/>
              </a:spcAft>
            </a:pPr>
            <a:r>
              <a:rPr lang="en-US" altLang="en-US" sz="3100" b="1" dirty="0" smtClean="0">
                <a:solidFill>
                  <a:srgbClr val="000000"/>
                </a:solidFill>
                <a:latin typeface="Georgia" pitchFamily="18" charset="0"/>
              </a:rPr>
              <a:t>Bangladesh</a:t>
            </a:r>
            <a:r>
              <a:rPr lang="en-US" altLang="en-US" sz="3100" dirty="0" smtClean="0">
                <a:solidFill>
                  <a:srgbClr val="000000"/>
                </a:solidFill>
                <a:latin typeface="Georgia" pitchFamily="18" charset="0"/>
              </a:rPr>
              <a:t> Economic Zones: </a:t>
            </a:r>
            <a:r>
              <a:rPr lang="en-US" altLang="en-US" sz="3100" b="1" dirty="0" smtClean="0">
                <a:solidFill>
                  <a:srgbClr val="000000"/>
                </a:solidFill>
                <a:latin typeface="Georgia" pitchFamily="18" charset="0"/>
              </a:rPr>
              <a:t>Incentives </a:t>
            </a:r>
            <a:endParaRPr lang="en-GB" altLang="en-US" sz="3100" i="1" dirty="0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122363"/>
            <a:ext cx="896937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0"/>
            <a:ext cx="250825" cy="777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775" tIns="50888" rIns="101775" bIns="50888" anchor="ctr"/>
          <a:lstStyle/>
          <a:p>
            <a:pPr algn="ctr" defTabSz="1017752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502920" y="1640840"/>
          <a:ext cx="9304020" cy="6189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319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1016000" eaLnBrk="1" hangingPunct="1"/>
            <a:fld id="{D72B2790-F410-4B27-AEF2-D28DA8C356D9}" type="slidenum">
              <a:rPr lang="en-GB" altLang="en-US" sz="1300" smtClean="0">
                <a:solidFill>
                  <a:srgbClr val="000000"/>
                </a:solidFill>
              </a:rPr>
              <a:pPr defTabSz="1016000" eaLnBrk="1" hangingPunct="1"/>
              <a:t>15</a:t>
            </a:fld>
            <a:endParaRPr lang="en-GB" altLang="en-US" sz="1300" smtClean="0">
              <a:solidFill>
                <a:srgbClr val="00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11175" y="1260475"/>
            <a:ext cx="3973513" cy="381000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A32020"/>
            </a:solidFill>
            <a:prstDash val="solid"/>
          </a:ln>
          <a:effectLst/>
        </p:spPr>
        <p:txBody>
          <a:bodyPr lIns="91358" tIns="45677" rIns="91358" bIns="45677" anchor="ctr"/>
          <a:lstStyle/>
          <a:p>
            <a:pPr algn="ctr" defTabSz="10178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i="1" kern="0" dirty="0">
                <a:solidFill>
                  <a:srgbClr val="000000"/>
                </a:solidFill>
                <a:latin typeface="Georgia"/>
                <a:cs typeface="+mn-cs"/>
              </a:rPr>
              <a:t>Incentives For Developers</a:t>
            </a:r>
          </a:p>
        </p:txBody>
      </p:sp>
    </p:spTree>
    <p:extLst>
      <p:ext uri="{BB962C8B-B14F-4D97-AF65-F5344CB8AC3E}">
        <p14:creationId xmlns:p14="http://schemas.microsoft.com/office/powerpoint/2010/main" xmlns="" val="55705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>
          <a:xfrm>
            <a:off x="334963" y="173038"/>
            <a:ext cx="8716962" cy="809625"/>
          </a:xfrm>
        </p:spPr>
        <p:txBody>
          <a:bodyPr/>
          <a:lstStyle/>
          <a:p>
            <a:pPr algn="l" defTabSz="1133475" eaLnBrk="1" hangingPunct="1">
              <a:lnSpc>
                <a:spcPct val="90000"/>
              </a:lnSpc>
              <a:spcAft>
                <a:spcPts val="1113"/>
              </a:spcAft>
            </a:pPr>
            <a:r>
              <a:rPr lang="en-US" altLang="en-US" sz="3100" b="1" dirty="0" smtClean="0">
                <a:solidFill>
                  <a:srgbClr val="000000"/>
                </a:solidFill>
                <a:latin typeface="Georgia" pitchFamily="18" charset="0"/>
              </a:rPr>
              <a:t>Bangladesh Economic Zones: Incentives </a:t>
            </a:r>
            <a:endParaRPr lang="en-GB" altLang="en-US" sz="3100" i="1" dirty="0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122363"/>
            <a:ext cx="896937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0"/>
            <a:ext cx="250825" cy="777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775" tIns="50888" rIns="101775" bIns="50888" anchor="ctr"/>
          <a:lstStyle/>
          <a:p>
            <a:pPr algn="ctr" defTabSz="1017752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390833393"/>
              </p:ext>
            </p:extLst>
          </p:nvPr>
        </p:nvGraphicFramePr>
        <p:xfrm>
          <a:off x="502920" y="1640840"/>
          <a:ext cx="9304020" cy="6189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42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1016000" eaLnBrk="1" hangingPunct="1"/>
            <a:fld id="{2368697E-F21B-48F5-AB64-94396FFE919F}" type="slidenum">
              <a:rPr lang="en-GB" altLang="en-US" sz="1300" smtClean="0">
                <a:solidFill>
                  <a:srgbClr val="000000"/>
                </a:solidFill>
              </a:rPr>
              <a:pPr defTabSz="1016000" eaLnBrk="1" hangingPunct="1"/>
              <a:t>16</a:t>
            </a:fld>
            <a:endParaRPr lang="en-GB" altLang="en-US" sz="1300" smtClean="0">
              <a:solidFill>
                <a:srgbClr val="00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11175" y="1260475"/>
            <a:ext cx="4433888" cy="381000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A32020"/>
            </a:solidFill>
            <a:prstDash val="solid"/>
          </a:ln>
          <a:effectLst/>
        </p:spPr>
        <p:txBody>
          <a:bodyPr lIns="91358" tIns="45677" rIns="91358" bIns="45677" anchor="ctr"/>
          <a:lstStyle/>
          <a:p>
            <a:pPr algn="ctr" defTabSz="10178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i="1" kern="0" dirty="0">
                <a:solidFill>
                  <a:srgbClr val="000000"/>
                </a:solidFill>
                <a:latin typeface="Georgia"/>
                <a:cs typeface="+mn-cs"/>
              </a:rPr>
              <a:t>Incentives For Unit Investors</a:t>
            </a:r>
          </a:p>
        </p:txBody>
      </p:sp>
    </p:spTree>
    <p:extLst>
      <p:ext uri="{BB962C8B-B14F-4D97-AF65-F5344CB8AC3E}">
        <p14:creationId xmlns:p14="http://schemas.microsoft.com/office/powerpoint/2010/main" xmlns="" val="398636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>
          <a:xfrm>
            <a:off x="334963" y="173038"/>
            <a:ext cx="8716962" cy="809625"/>
          </a:xfrm>
        </p:spPr>
        <p:txBody>
          <a:bodyPr/>
          <a:lstStyle/>
          <a:p>
            <a:pPr algn="l" defTabSz="1133475" eaLnBrk="1" hangingPunct="1">
              <a:lnSpc>
                <a:spcPct val="90000"/>
              </a:lnSpc>
              <a:spcAft>
                <a:spcPts val="1113"/>
              </a:spcAft>
            </a:pPr>
            <a:r>
              <a:rPr lang="en-US" altLang="en-US" sz="3100" b="1" dirty="0" smtClean="0">
                <a:solidFill>
                  <a:srgbClr val="000000"/>
                </a:solidFill>
                <a:latin typeface="Georgia" pitchFamily="18" charset="0"/>
              </a:rPr>
              <a:t>Bangladesh</a:t>
            </a:r>
            <a:r>
              <a:rPr lang="en-US" altLang="en-US" sz="3100" dirty="0" smtClean="0">
                <a:solidFill>
                  <a:srgbClr val="000000"/>
                </a:solidFill>
                <a:latin typeface="Georgia" pitchFamily="18" charset="0"/>
              </a:rPr>
              <a:t> Economic Zones: </a:t>
            </a:r>
            <a:r>
              <a:rPr lang="en-US" altLang="en-US" sz="3100" b="1" dirty="0" smtClean="0">
                <a:solidFill>
                  <a:srgbClr val="000000"/>
                </a:solidFill>
                <a:latin typeface="Georgia" pitchFamily="18" charset="0"/>
              </a:rPr>
              <a:t>Incentives</a:t>
            </a:r>
            <a:endParaRPr lang="en-GB" altLang="en-US" sz="3100" i="1" dirty="0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122363"/>
            <a:ext cx="896937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0"/>
            <a:ext cx="250825" cy="777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775" tIns="50888" rIns="101775" bIns="50888" anchor="ctr"/>
          <a:lstStyle/>
          <a:p>
            <a:pPr algn="ctr" defTabSz="1017752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3720367588"/>
              </p:ext>
            </p:extLst>
          </p:nvPr>
        </p:nvGraphicFramePr>
        <p:xfrm>
          <a:off x="251460" y="1640840"/>
          <a:ext cx="9555480" cy="6131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728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1016000" eaLnBrk="1" hangingPunct="1"/>
            <a:fld id="{A3640891-5641-46A9-8054-D67DBA1F98B1}" type="slidenum">
              <a:rPr lang="en-GB" altLang="en-US" sz="1300" smtClean="0">
                <a:solidFill>
                  <a:srgbClr val="000000"/>
                </a:solidFill>
              </a:rPr>
              <a:pPr defTabSz="1016000" eaLnBrk="1" hangingPunct="1"/>
              <a:t>17</a:t>
            </a:fld>
            <a:endParaRPr lang="en-GB" altLang="en-US" sz="1300" smtClean="0">
              <a:solidFill>
                <a:srgbClr val="00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11175" y="1260475"/>
            <a:ext cx="4433888" cy="381000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A32020"/>
            </a:solidFill>
            <a:prstDash val="solid"/>
          </a:ln>
          <a:effectLst/>
        </p:spPr>
        <p:txBody>
          <a:bodyPr lIns="91358" tIns="45677" rIns="91358" bIns="45677" anchor="ctr"/>
          <a:lstStyle/>
          <a:p>
            <a:pPr algn="ctr" defTabSz="10178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i="1" kern="0" dirty="0">
                <a:solidFill>
                  <a:srgbClr val="000000"/>
                </a:solidFill>
                <a:latin typeface="Georgia"/>
                <a:cs typeface="+mn-cs"/>
              </a:rPr>
              <a:t>Incentives For Unit Investors</a:t>
            </a:r>
          </a:p>
        </p:txBody>
      </p:sp>
    </p:spTree>
    <p:extLst>
      <p:ext uri="{BB962C8B-B14F-4D97-AF65-F5344CB8AC3E}">
        <p14:creationId xmlns:p14="http://schemas.microsoft.com/office/powerpoint/2010/main" xmlns="" val="246445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600" dirty="0" smtClean="0"/>
              <a:t>Non-fiscal incentives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3453860"/>
              </p:ext>
            </p:extLst>
          </p:nvPr>
        </p:nvGraphicFramePr>
        <p:xfrm>
          <a:off x="533400" y="2209800"/>
          <a:ext cx="899795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74EB9F-6402-4100-8966-D401A47E3FF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802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>
          <a:xfrm>
            <a:off x="530225" y="838200"/>
            <a:ext cx="8997950" cy="914400"/>
          </a:xfrm>
        </p:spPr>
        <p:txBody>
          <a:bodyPr/>
          <a:lstStyle/>
          <a:p>
            <a:pPr algn="ctr"/>
            <a:r>
              <a:rPr lang="en-US" altLang="en-US" sz="4000" smtClean="0"/>
              <a:t>One Stop Service</a:t>
            </a:r>
            <a:endParaRPr lang="en-US" altLang="en-US" sz="3200" smtClean="0"/>
          </a:p>
        </p:txBody>
      </p:sp>
      <p:sp>
        <p:nvSpPr>
          <p:cNvPr id="10240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997950" cy="5307013"/>
          </a:xfrm>
        </p:spPr>
        <p:txBody>
          <a:bodyPr/>
          <a:lstStyle/>
          <a:p>
            <a:pPr marL="381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en-US" sz="3200" dirty="0" smtClean="0"/>
              <a:t> Draft law on OSS was approved by the Governing Board of BEZA.</a:t>
            </a:r>
          </a:p>
          <a:p>
            <a:pPr marL="381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en-US" sz="3200" dirty="0" smtClean="0"/>
              <a:t>BEZA has identified 31 services to be provided under the One Stop Service Centre. </a:t>
            </a:r>
          </a:p>
          <a:p>
            <a:pPr marL="381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en-US" sz="3200" dirty="0" smtClean="0"/>
              <a:t>JICA is supporting BEZA  to install OSS facilities in BEZA.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77ADF-1F47-4A9C-BCBC-00DAF5D68B3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545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anager\Desktop\Mirsharai Presentation\20151225_14265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922655"/>
            <a:ext cx="7848600" cy="3344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Manager\Desktop\Mirsharai Presentation\20151225_15255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23055"/>
            <a:ext cx="7848600" cy="33445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286000" y="304800"/>
            <a:ext cx="6248400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noProof="0" dirty="0" err="1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Mirsharai</a:t>
            </a:r>
            <a:r>
              <a:rPr lang="en-US" sz="3600" noProof="0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en-US" sz="3600" noProof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in 2015</a:t>
            </a:r>
            <a:endParaRPr lang="en-US" noProof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673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1029"/>
          <p:cNvSpPr txBox="1">
            <a:spLocks noChangeArrowheads="1"/>
          </p:cNvSpPr>
          <p:nvPr/>
        </p:nvSpPr>
        <p:spPr bwMode="auto">
          <a:xfrm>
            <a:off x="5951220" y="1209040"/>
            <a:ext cx="293370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eaLnBrk="0" hangingPunct="0">
              <a:spcBef>
                <a:spcPct val="20000"/>
              </a:spcBef>
              <a:buClr>
                <a:srgbClr val="C32D2E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bn-BD" sz="2700">
                <a:latin typeface="+mj-lt"/>
              </a:rPr>
              <a:t>.</a:t>
            </a:r>
            <a:endParaRPr lang="en-US" altLang="bn-BD" sz="2700" b="1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5607" name="TextBox 11"/>
          <p:cNvSpPr txBox="1">
            <a:spLocks noChangeArrowheads="1"/>
          </p:cNvSpPr>
          <p:nvPr/>
        </p:nvSpPr>
        <p:spPr bwMode="auto">
          <a:xfrm>
            <a:off x="1371600" y="345440"/>
            <a:ext cx="7345680" cy="53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82" tIns="50941" rIns="101882" bIns="50941">
            <a:spAutoFit/>
          </a:bodyPr>
          <a:lstStyle>
            <a:lvl1pPr eaLnBrk="0" hangingPunct="0">
              <a:spcBef>
                <a:spcPct val="20000"/>
              </a:spcBef>
              <a:buClr>
                <a:srgbClr val="C32D2E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bn-BD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  </a:t>
            </a:r>
            <a:r>
              <a:rPr lang="en-US" altLang="bn-BD" sz="2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Mirsharai</a:t>
            </a:r>
            <a:r>
              <a:rPr lang="en-US" altLang="bn-BD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 Integrated Industrial City</a:t>
            </a:r>
            <a:endParaRPr lang="en-US" altLang="bn-BD" sz="2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" name="Picture 14" descr="C:\Users\Kader\Desktop\index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67800" y="152399"/>
            <a:ext cx="914400" cy="91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111"/>
          <a:stretch/>
        </p:blipFill>
        <p:spPr>
          <a:xfrm>
            <a:off x="763" y="-7618"/>
            <a:ext cx="1751837" cy="922018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00618847"/>
              </p:ext>
            </p:extLst>
          </p:nvPr>
        </p:nvGraphicFramePr>
        <p:xfrm>
          <a:off x="228600" y="1143000"/>
          <a:ext cx="9829801" cy="6687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7315201"/>
              </a:tblGrid>
              <a:tr h="6563362"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Potential Industries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1823" marB="51823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1882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Garments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and garments a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ccessories</a:t>
                      </a:r>
                    </a:p>
                    <a:p>
                      <a:pPr marL="0" marR="0" indent="0" algn="l" defTabSz="101882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I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ntegrated textile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industry</a:t>
                      </a:r>
                    </a:p>
                    <a:p>
                      <a:pPr marL="0" marR="0" indent="0" algn="l" defTabSz="101882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M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otor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bike assembling</a:t>
                      </a:r>
                    </a:p>
                    <a:p>
                      <a:pPr marL="0" marR="0" indent="0" algn="l" defTabSz="101882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Automobile assembling</a:t>
                      </a:r>
                    </a:p>
                    <a:p>
                      <a:pPr marL="0" marR="0" indent="0" algn="l" defTabSz="101882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Automobile parts manufacturing</a:t>
                      </a:r>
                    </a:p>
                    <a:p>
                      <a:pPr marL="0" marR="0" indent="0" algn="l" defTabSz="101882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LPG plant</a:t>
                      </a:r>
                    </a:p>
                    <a:p>
                      <a:pPr marL="0" marR="0" indent="0" algn="l" defTabSz="101882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Power plant</a:t>
                      </a:r>
                    </a:p>
                    <a:p>
                      <a:pPr marL="0" marR="0" indent="0" algn="l" defTabSz="101882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Shipbuilding</a:t>
                      </a:r>
                    </a:p>
                    <a:p>
                      <a:pPr marL="0" marR="0" indent="0" algn="l" defTabSz="101882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Ceramics</a:t>
                      </a:r>
                    </a:p>
                    <a:p>
                      <a:pPr marL="0" marR="0" indent="0" algn="l" defTabSz="101882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Pharmaceutical</a:t>
                      </a:r>
                    </a:p>
                    <a:p>
                      <a:pPr marL="0" marR="0" indent="0" algn="l" defTabSz="101882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Light engineering</a:t>
                      </a:r>
                    </a:p>
                    <a:p>
                      <a:pPr marL="0" marR="0" indent="0" algn="l" defTabSz="101882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Leather  products and footwear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 etc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1823" marB="51823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801574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457200"/>
            <a:ext cx="8997696" cy="914400"/>
          </a:xfrm>
        </p:spPr>
        <p:txBody>
          <a:bodyPr/>
          <a:lstStyle/>
          <a:p>
            <a:pPr algn="ctr"/>
            <a:r>
              <a:rPr lang="en-US" sz="2800" dirty="0" smtClean="0"/>
              <a:t>Potential benefits of the economic zone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31787" y="1600200"/>
          <a:ext cx="9354662" cy="5367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6853"/>
                <a:gridCol w="2766060"/>
                <a:gridCol w="2561749"/>
              </a:tblGrid>
              <a:tr h="456312">
                <a:tc>
                  <a:txBody>
                    <a:bodyPr/>
                    <a:lstStyle/>
                    <a:p>
                      <a:endParaRPr lang="en-US" sz="2300" dirty="0"/>
                    </a:p>
                  </a:txBody>
                  <a:tcPr marL="100584" marR="100584" marT="51816" marB="518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Direct benefits</a:t>
                      </a:r>
                      <a:endParaRPr lang="en-US" sz="2300" dirty="0"/>
                    </a:p>
                  </a:txBody>
                  <a:tcPr marL="100584" marR="100584" marT="51816" marB="518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Indirect benefits</a:t>
                      </a:r>
                      <a:endParaRPr lang="en-US" sz="2300" dirty="0"/>
                    </a:p>
                  </a:txBody>
                  <a:tcPr marL="100584" marR="100584" marT="51816" marB="51816"/>
                </a:tc>
              </a:tr>
              <a:tr h="456312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Foreign</a:t>
                      </a:r>
                      <a:r>
                        <a:rPr lang="en-US" sz="2300" baseline="0" dirty="0" smtClean="0"/>
                        <a:t> exchange earnings</a:t>
                      </a:r>
                      <a:endParaRPr lang="en-US" sz="2300" dirty="0"/>
                    </a:p>
                  </a:txBody>
                  <a:tcPr marL="100584" marR="100584" marT="51816" marB="51816"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n-US" sz="2300" b="1" dirty="0" smtClean="0">
                          <a:sym typeface="Symbol"/>
                        </a:rPr>
                        <a:t></a:t>
                      </a:r>
                      <a:endParaRPr lang="en-US" sz="2300" b="1" dirty="0"/>
                    </a:p>
                  </a:txBody>
                  <a:tcPr marL="100584" marR="100584" marT="51816" marB="51816"/>
                </a:tc>
                <a:tc>
                  <a:txBody>
                    <a:bodyPr/>
                    <a:lstStyle/>
                    <a:p>
                      <a:pPr algn="ctr"/>
                      <a:endParaRPr lang="en-US" sz="2300"/>
                    </a:p>
                  </a:txBody>
                  <a:tcPr marL="100584" marR="100584" marT="51816" marB="51816"/>
                </a:tc>
              </a:tr>
              <a:tr h="456312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FDI</a:t>
                      </a:r>
                      <a:endParaRPr lang="en-US" sz="2300" dirty="0"/>
                    </a:p>
                  </a:txBody>
                  <a:tcPr marL="100584" marR="100584" marT="51816" marB="518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ym typeface="Symbol"/>
                        </a:rPr>
                        <a:t></a:t>
                      </a:r>
                      <a:endParaRPr lang="en-US" sz="2300" dirty="0"/>
                    </a:p>
                  </a:txBody>
                  <a:tcPr marL="100584" marR="100584" marT="51816" marB="51816"/>
                </a:tc>
                <a:tc>
                  <a:txBody>
                    <a:bodyPr/>
                    <a:lstStyle/>
                    <a:p>
                      <a:pPr algn="ctr"/>
                      <a:endParaRPr lang="en-US" sz="2300" dirty="0"/>
                    </a:p>
                  </a:txBody>
                  <a:tcPr marL="100584" marR="100584" marT="51816" marB="51816"/>
                </a:tc>
              </a:tr>
              <a:tr h="456312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Employment generation</a:t>
                      </a:r>
                      <a:endParaRPr lang="en-US" sz="2300" dirty="0"/>
                    </a:p>
                  </a:txBody>
                  <a:tcPr marL="100584" marR="100584" marT="51816" marB="518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ym typeface="Symbol"/>
                        </a:rPr>
                        <a:t></a:t>
                      </a:r>
                      <a:endParaRPr lang="en-US" sz="2300" dirty="0"/>
                    </a:p>
                  </a:txBody>
                  <a:tcPr marL="100584" marR="100584" marT="51816" marB="51816"/>
                </a:tc>
                <a:tc>
                  <a:txBody>
                    <a:bodyPr/>
                    <a:lstStyle/>
                    <a:p>
                      <a:pPr algn="ctr"/>
                      <a:endParaRPr lang="en-US" sz="2300" dirty="0"/>
                    </a:p>
                  </a:txBody>
                  <a:tcPr marL="100584" marR="100584" marT="51816" marB="51816"/>
                </a:tc>
              </a:tr>
              <a:tr h="456312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Government</a:t>
                      </a:r>
                      <a:r>
                        <a:rPr lang="en-US" sz="2300" baseline="0" dirty="0" smtClean="0"/>
                        <a:t> revenue</a:t>
                      </a:r>
                      <a:endParaRPr lang="en-US" sz="2300" dirty="0"/>
                    </a:p>
                  </a:txBody>
                  <a:tcPr marL="100584" marR="100584" marT="51816" marB="518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ym typeface="Symbol"/>
                        </a:rPr>
                        <a:t></a:t>
                      </a:r>
                      <a:endParaRPr lang="en-US" sz="2300" dirty="0"/>
                    </a:p>
                  </a:txBody>
                  <a:tcPr marL="100584" marR="100584" marT="51816" marB="51816"/>
                </a:tc>
                <a:tc>
                  <a:txBody>
                    <a:bodyPr/>
                    <a:lstStyle/>
                    <a:p>
                      <a:pPr algn="ctr"/>
                      <a:endParaRPr lang="en-US" sz="2300"/>
                    </a:p>
                  </a:txBody>
                  <a:tcPr marL="100584" marR="100584" marT="51816" marB="51816"/>
                </a:tc>
              </a:tr>
              <a:tr h="456312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Export growth</a:t>
                      </a:r>
                      <a:endParaRPr lang="en-US" sz="2300" dirty="0"/>
                    </a:p>
                  </a:txBody>
                  <a:tcPr marL="100584" marR="100584" marT="51816" marB="518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ym typeface="Symbol"/>
                        </a:rPr>
                        <a:t></a:t>
                      </a:r>
                      <a:endParaRPr lang="en-US" sz="2300" dirty="0"/>
                    </a:p>
                  </a:txBody>
                  <a:tcPr marL="100584" marR="100584" marT="51816" marB="51816"/>
                </a:tc>
                <a:tc>
                  <a:txBody>
                    <a:bodyPr/>
                    <a:lstStyle/>
                    <a:p>
                      <a:pPr algn="ctr"/>
                      <a:endParaRPr lang="en-US" sz="2300"/>
                    </a:p>
                  </a:txBody>
                  <a:tcPr marL="100584" marR="100584" marT="51816" marB="51816"/>
                </a:tc>
              </a:tr>
              <a:tr h="456312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Skill upgrading</a:t>
                      </a:r>
                      <a:endParaRPr lang="en-US" sz="2300" dirty="0"/>
                    </a:p>
                  </a:txBody>
                  <a:tcPr marL="100584" marR="100584" marT="51816" marB="51816"/>
                </a:tc>
                <a:tc>
                  <a:txBody>
                    <a:bodyPr/>
                    <a:lstStyle/>
                    <a:p>
                      <a:pPr algn="ctr"/>
                      <a:endParaRPr lang="en-US" sz="2300" dirty="0"/>
                    </a:p>
                  </a:txBody>
                  <a:tcPr marL="100584" marR="100584" marT="51816" marB="518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ym typeface="Symbol"/>
                        </a:rPr>
                        <a:t></a:t>
                      </a:r>
                      <a:endParaRPr lang="en-US" sz="2300" dirty="0"/>
                    </a:p>
                  </a:txBody>
                  <a:tcPr marL="100584" marR="100584" marT="51816" marB="51816"/>
                </a:tc>
              </a:tr>
              <a:tr h="456312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Technology transfer</a:t>
                      </a:r>
                      <a:endParaRPr lang="en-US" sz="2300" dirty="0"/>
                    </a:p>
                  </a:txBody>
                  <a:tcPr marL="100584" marR="100584" marT="51816" marB="51816"/>
                </a:tc>
                <a:tc>
                  <a:txBody>
                    <a:bodyPr/>
                    <a:lstStyle/>
                    <a:p>
                      <a:pPr algn="ctr"/>
                      <a:endParaRPr lang="en-US" sz="2300" dirty="0"/>
                    </a:p>
                  </a:txBody>
                  <a:tcPr marL="100584" marR="100584" marT="51816" marB="518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ym typeface="Symbol"/>
                        </a:rPr>
                        <a:t></a:t>
                      </a:r>
                      <a:endParaRPr lang="en-US" sz="2300" dirty="0"/>
                    </a:p>
                  </a:txBody>
                  <a:tcPr marL="100584" marR="100584" marT="51816" marB="51816"/>
                </a:tc>
              </a:tr>
              <a:tr h="456312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Demonstration effect</a:t>
                      </a:r>
                      <a:endParaRPr lang="en-US" sz="2300" dirty="0"/>
                    </a:p>
                  </a:txBody>
                  <a:tcPr marL="100584" marR="100584" marT="51816" marB="51816"/>
                </a:tc>
                <a:tc>
                  <a:txBody>
                    <a:bodyPr/>
                    <a:lstStyle/>
                    <a:p>
                      <a:pPr algn="ctr"/>
                      <a:endParaRPr lang="en-US" sz="2300" dirty="0"/>
                    </a:p>
                  </a:txBody>
                  <a:tcPr marL="100584" marR="100584" marT="51816" marB="518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ym typeface="Symbol"/>
                        </a:rPr>
                        <a:t></a:t>
                      </a:r>
                      <a:endParaRPr lang="en-US" sz="2300" dirty="0"/>
                    </a:p>
                  </a:txBody>
                  <a:tcPr marL="100584" marR="100584" marT="51816" marB="51816"/>
                </a:tc>
              </a:tr>
              <a:tr h="456312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Export diversification</a:t>
                      </a:r>
                      <a:endParaRPr lang="en-US" sz="2300" dirty="0"/>
                    </a:p>
                  </a:txBody>
                  <a:tcPr marL="100584" marR="100584" marT="51816" marB="51816"/>
                </a:tc>
                <a:tc>
                  <a:txBody>
                    <a:bodyPr/>
                    <a:lstStyle/>
                    <a:p>
                      <a:pPr algn="ctr"/>
                      <a:endParaRPr lang="en-US" sz="2300" dirty="0"/>
                    </a:p>
                  </a:txBody>
                  <a:tcPr marL="100584" marR="100584" marT="51816" marB="518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ym typeface="Symbol"/>
                        </a:rPr>
                        <a:t></a:t>
                      </a:r>
                      <a:endParaRPr lang="en-US" sz="2300" dirty="0"/>
                    </a:p>
                  </a:txBody>
                  <a:tcPr marL="100584" marR="100584" marT="51816" marB="51816"/>
                </a:tc>
              </a:tr>
              <a:tr h="794512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Enhancing</a:t>
                      </a:r>
                      <a:r>
                        <a:rPr lang="en-US" sz="2300" baseline="0" dirty="0" smtClean="0"/>
                        <a:t> trade efficiency of domestic firms</a:t>
                      </a:r>
                      <a:endParaRPr lang="en-US" sz="2300" dirty="0"/>
                    </a:p>
                  </a:txBody>
                  <a:tcPr marL="100584" marR="100584" marT="51816" marB="51816"/>
                </a:tc>
                <a:tc>
                  <a:txBody>
                    <a:bodyPr/>
                    <a:lstStyle/>
                    <a:p>
                      <a:pPr algn="ctr"/>
                      <a:endParaRPr lang="en-US" sz="2300" dirty="0"/>
                    </a:p>
                  </a:txBody>
                  <a:tcPr marL="100584" marR="100584" marT="51816" marB="518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ym typeface="Symbol"/>
                        </a:rPr>
                        <a:t></a:t>
                      </a:r>
                      <a:endParaRPr lang="en-US" sz="2300" dirty="0"/>
                    </a:p>
                  </a:txBody>
                  <a:tcPr marL="100584" marR="100584" marT="51816" marB="51816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The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 Balancing competitiveness with sustainable wages and working condition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3200" dirty="0" smtClean="0"/>
              <a:t> Diversification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 err="1" smtClean="0"/>
              <a:t>Upgradation</a:t>
            </a:r>
            <a:r>
              <a:rPr lang="en-US" sz="3200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111"/>
          <a:stretch/>
        </p:blipFill>
        <p:spPr>
          <a:xfrm>
            <a:off x="2" y="1"/>
            <a:ext cx="1592579" cy="761999"/>
          </a:xfrm>
          <a:prstGeom prst="rect">
            <a:avLst/>
          </a:prstGeom>
        </p:spPr>
      </p:pic>
      <p:pic>
        <p:nvPicPr>
          <p:cNvPr id="6" name="Picture 14" descr="C:\Users\Kader\Desktop\index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68741" y="148131"/>
            <a:ext cx="774700" cy="7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>
            <a:spLocks noChangeArrowheads="1"/>
          </p:cNvSpPr>
          <p:nvPr/>
        </p:nvSpPr>
        <p:spPr bwMode="auto">
          <a:xfrm>
            <a:off x="1371600" y="345440"/>
            <a:ext cx="7345680" cy="579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82" tIns="50941" rIns="101882" bIns="50941">
            <a:spAutoFit/>
          </a:bodyPr>
          <a:lstStyle>
            <a:lvl1pPr eaLnBrk="0" hangingPunct="0">
              <a:spcBef>
                <a:spcPct val="20000"/>
              </a:spcBef>
              <a:buClr>
                <a:srgbClr val="C32D2E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bn-BD" sz="3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Administrative Building Design </a:t>
            </a:r>
            <a:endParaRPr lang="en-US" altLang="bn-BD" sz="31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চিত্রে থাকতে পারে: আকাশ এবং আউটডো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8305800" cy="601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111"/>
          <a:stretch/>
        </p:blipFill>
        <p:spPr>
          <a:xfrm>
            <a:off x="2" y="1"/>
            <a:ext cx="1592579" cy="761999"/>
          </a:xfrm>
          <a:prstGeom prst="rect">
            <a:avLst/>
          </a:prstGeom>
        </p:spPr>
      </p:pic>
      <p:pic>
        <p:nvPicPr>
          <p:cNvPr id="5" name="Picture 14" descr="C:\Users\Kader\Desktop\index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68741" y="148131"/>
            <a:ext cx="774700" cy="7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866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6291" y="719127"/>
            <a:ext cx="8172450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i="1" dirty="0" smtClean="0"/>
              <a:t>4 lane Road Network plan for </a:t>
            </a:r>
            <a:r>
              <a:rPr lang="en-US" sz="2400" b="1" i="1" dirty="0" err="1" smtClean="0"/>
              <a:t>Mirsharai</a:t>
            </a:r>
            <a:r>
              <a:rPr lang="en-US" sz="2400" b="1" i="1" dirty="0" smtClean="0"/>
              <a:t> Industrial City </a:t>
            </a:r>
            <a:endParaRPr lang="en-US" sz="2400" b="1" i="1" dirty="0"/>
          </a:p>
        </p:txBody>
      </p:sp>
      <p:pic>
        <p:nvPicPr>
          <p:cNvPr id="3" name="Picture 2" descr="C:\Users\Lata\Desktop\Mirsarai Roa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0" y="1238250"/>
            <a:ext cx="9829800" cy="655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111"/>
          <a:stretch/>
        </p:blipFill>
        <p:spPr>
          <a:xfrm>
            <a:off x="2" y="1"/>
            <a:ext cx="1592579" cy="761999"/>
          </a:xfrm>
          <a:prstGeom prst="rect">
            <a:avLst/>
          </a:prstGeom>
        </p:spPr>
      </p:pic>
      <p:pic>
        <p:nvPicPr>
          <p:cNvPr id="5" name="Picture 14" descr="C:\Users\Kader\Desktop\index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68741" y="172720"/>
            <a:ext cx="774700" cy="7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2639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811424"/>
          </a:xfrm>
        </p:spPr>
        <p:txBody>
          <a:bodyPr>
            <a:noAutofit/>
          </a:bodyPr>
          <a:lstStyle/>
          <a:p>
            <a:pPr algn="ctr"/>
            <a:r>
              <a:rPr lang="en-US" altLang="en-US" sz="3600" dirty="0" smtClean="0">
                <a:solidFill>
                  <a:srgbClr val="6600CC"/>
                </a:solidFill>
                <a:latin typeface="Nikosh" pitchFamily="2" charset="0"/>
                <a:cs typeface="Nikosh" pitchFamily="2" charset="0"/>
              </a:rPr>
              <a:t>Development activities of </a:t>
            </a:r>
            <a:r>
              <a:rPr lang="en-US" altLang="en-US" sz="3600" dirty="0" err="1" smtClean="0">
                <a:solidFill>
                  <a:srgbClr val="6600CC"/>
                </a:solidFill>
                <a:latin typeface="Nikosh" pitchFamily="2" charset="0"/>
                <a:cs typeface="Nikosh" pitchFamily="2" charset="0"/>
              </a:rPr>
              <a:t>Mirsharai</a:t>
            </a:r>
            <a:r>
              <a:rPr lang="en-US" altLang="en-US" sz="3600" dirty="0" smtClean="0">
                <a:solidFill>
                  <a:srgbClr val="6600CC"/>
                </a:solidFill>
                <a:latin typeface="Nikosh" pitchFamily="2" charset="0"/>
                <a:cs typeface="Nikosh" pitchFamily="2" charset="0"/>
              </a:rPr>
              <a:t> EZ </a:t>
            </a:r>
            <a:endParaRPr lang="en-US" altLang="en-US" sz="3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FE792B-6F86-4A4F-859F-6E36D75276DA}" type="datetime4">
              <a:rPr lang="en-US" smtClean="0"/>
              <a:pPr>
                <a:defRPr/>
              </a:pPr>
              <a:t>January 15,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Bangladesh Economic Zones Authority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4D63AC-3B32-45EC-A503-CAAF6796557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" y="1486112"/>
            <a:ext cx="3185160" cy="513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3905" y="1486112"/>
            <a:ext cx="326898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15253" y="6423026"/>
            <a:ext cx="3153728" cy="1979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r>
              <a:rPr lang="en-US" sz="1300" b="1" dirty="0" smtClean="0">
                <a:solidFill>
                  <a:schemeClr val="tx1"/>
                </a:solidFill>
              </a:rPr>
              <a:t>Approach Road Development </a:t>
            </a:r>
            <a:endParaRPr lang="en-US" sz="13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303905" y="6322272"/>
            <a:ext cx="3268980" cy="3976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r>
              <a:rPr lang="en-US" sz="1300" b="1" dirty="0" smtClean="0">
                <a:solidFill>
                  <a:schemeClr val="tx1"/>
                </a:solidFill>
              </a:rPr>
              <a:t>Land </a:t>
            </a:r>
            <a:r>
              <a:rPr lang="en-US" sz="1300" b="1" dirty="0">
                <a:solidFill>
                  <a:schemeClr val="tx1"/>
                </a:solidFill>
              </a:rPr>
              <a:t>Development </a:t>
            </a:r>
          </a:p>
        </p:txBody>
      </p:sp>
      <p:pic>
        <p:nvPicPr>
          <p:cNvPr id="1946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0675" y="1295401"/>
            <a:ext cx="3220085" cy="527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6737033" y="6320474"/>
            <a:ext cx="3153728" cy="1979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r>
              <a:rPr lang="en-US" sz="1300" b="1" dirty="0" smtClean="0">
                <a:solidFill>
                  <a:schemeClr val="tx1"/>
                </a:solidFill>
              </a:rPr>
              <a:t>Embankment Development </a:t>
            </a:r>
            <a:endParaRPr lang="en-US" sz="13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656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81335"/>
            <a:ext cx="9372600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hlinkClick r:id="rId2" action="ppaction://hlinkfile"/>
              </a:rPr>
              <a:t>Panoramic view of  Lake</a:t>
            </a:r>
            <a:r>
              <a:rPr lang="en-US" sz="2400" b="1" i="1" dirty="0" smtClean="0"/>
              <a:t>  </a:t>
            </a:r>
            <a:endParaRPr lang="en-US" sz="2400" b="1" i="1" dirty="0"/>
          </a:p>
        </p:txBody>
      </p:sp>
      <p:pic>
        <p:nvPicPr>
          <p:cNvPr id="3" name="Picture 2" descr="C:\Users\Socal Sp\Desktop\Mirsarai Picture\1.jpg">
            <a:hlinkClick r:id="rId2" action="ppaction://hlinkfile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9220200" cy="640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111"/>
          <a:stretch/>
        </p:blipFill>
        <p:spPr>
          <a:xfrm>
            <a:off x="212091" y="0"/>
            <a:ext cx="1592579" cy="675947"/>
          </a:xfrm>
          <a:prstGeom prst="rect">
            <a:avLst/>
          </a:prstGeom>
        </p:spPr>
      </p:pic>
      <p:pic>
        <p:nvPicPr>
          <p:cNvPr id="5" name="Picture 14" descr="C:\Users\Kader\Desktop\index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2804" y="86667"/>
            <a:ext cx="592725" cy="59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2694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7138" y="2209800"/>
            <a:ext cx="8997696" cy="3352800"/>
          </a:xfrm>
        </p:spPr>
        <p:txBody>
          <a:bodyPr/>
          <a:lstStyle/>
          <a:p>
            <a:pPr algn="ctr"/>
            <a:r>
              <a:rPr lang="en-US" sz="19900" i="0" dirty="0" smtClean="0"/>
              <a:t>???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xmlns="" val="111198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0352" y="2895600"/>
            <a:ext cx="8997696" cy="2286000"/>
          </a:xfrm>
        </p:spPr>
        <p:txBody>
          <a:bodyPr/>
          <a:lstStyle/>
          <a:p>
            <a:pPr algn="ctr"/>
            <a:r>
              <a:rPr lang="en-US" sz="9600" dirty="0" smtClean="0"/>
              <a:t>Thank You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825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anager\Desktop\Mirsharai Presentation\20151225_15311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8915400" cy="58674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19200" y="603647"/>
            <a:ext cx="7772400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noProof="0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The transformation started</a:t>
            </a:r>
            <a:endParaRPr lang="en-US" noProof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184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1219199"/>
            <a:ext cx="8641080" cy="914401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tIns="45715">
            <a:normAutofit fontScale="90000"/>
          </a:bodyPr>
          <a:lstStyle/>
          <a:p>
            <a:pPr algn="ctr"/>
            <a:r>
              <a:rPr lang="en-US" sz="3200" dirty="0" smtClean="0"/>
              <a:t>Our Mission: </a:t>
            </a:r>
            <a:r>
              <a:rPr lang="en-US" sz="3200" dirty="0" err="1" smtClean="0"/>
              <a:t>Mirsharai</a:t>
            </a:r>
            <a:r>
              <a:rPr lang="en-US" sz="3200" dirty="0" smtClean="0"/>
              <a:t> Integrated Industrial City </a:t>
            </a:r>
            <a:endParaRPr lang="en-US" sz="3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3908452222"/>
              </p:ext>
            </p:extLst>
          </p:nvPr>
        </p:nvGraphicFramePr>
        <p:xfrm>
          <a:off x="502920" y="3225800"/>
          <a:ext cx="8382000" cy="309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111"/>
          <a:stretch/>
        </p:blipFill>
        <p:spPr>
          <a:xfrm>
            <a:off x="2" y="1"/>
            <a:ext cx="1592579" cy="761999"/>
          </a:xfrm>
          <a:prstGeom prst="rect">
            <a:avLst/>
          </a:prstGeom>
        </p:spPr>
      </p:pic>
      <p:pic>
        <p:nvPicPr>
          <p:cNvPr id="12" name="Picture 14" descr="C:\Users\Kader\Desktop\index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68741" y="172720"/>
            <a:ext cx="774700" cy="7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8313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533400"/>
            <a:ext cx="8997696" cy="914400"/>
          </a:xfrm>
        </p:spPr>
        <p:txBody>
          <a:bodyPr/>
          <a:lstStyle/>
          <a:p>
            <a:pPr algn="ctr"/>
            <a:r>
              <a:rPr lang="en-US" sz="3200" dirty="0" smtClean="0"/>
              <a:t>Development approach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1447800"/>
            <a:ext cx="8997696" cy="5029200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US" sz="2000" dirty="0" smtClean="0"/>
              <a:t>Public provision of off-site infrastructure and facilities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Secured land title and development rights by the government for lease to private zone </a:t>
            </a:r>
            <a:r>
              <a:rPr lang="en-US" sz="2000" dirty="0" smtClean="0"/>
              <a:t>developer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BEZA can provide land to investors at predetermined rate of tariff</a:t>
            </a:r>
            <a:endParaRPr lang="en-US" sz="2000" dirty="0" smtClean="0"/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Expansion of activities to include commercial and professional services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Equal treatment to foreign and local investors and to various forms of investment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Provision of incentives for private zone developers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Allowing zone developers and others to supply utility services to tenants of zone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Treatment of sales of goods and services from the domestic market to zones as “constructive exports” eligible for all relevant export incentives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111"/>
          <a:stretch/>
        </p:blipFill>
        <p:spPr>
          <a:xfrm>
            <a:off x="763" y="-7618"/>
            <a:ext cx="1751837" cy="922018"/>
          </a:xfrm>
          <a:prstGeom prst="rect">
            <a:avLst/>
          </a:prstGeom>
        </p:spPr>
      </p:pic>
      <p:pic>
        <p:nvPicPr>
          <p:cNvPr id="6" name="Picture 14" descr="C:\Users\Kader\Desktop\index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67800" y="152399"/>
            <a:ext cx="914400" cy="91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1029"/>
          <p:cNvSpPr txBox="1">
            <a:spLocks noChangeArrowheads="1"/>
          </p:cNvSpPr>
          <p:nvPr/>
        </p:nvSpPr>
        <p:spPr bwMode="auto">
          <a:xfrm>
            <a:off x="5951220" y="1209040"/>
            <a:ext cx="293370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eaLnBrk="0" hangingPunct="0">
              <a:spcBef>
                <a:spcPct val="20000"/>
              </a:spcBef>
              <a:buClr>
                <a:srgbClr val="C32D2E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bn-BD" sz="2700">
                <a:latin typeface="+mj-lt"/>
              </a:rPr>
              <a:t>.</a:t>
            </a:r>
            <a:endParaRPr lang="en-US" altLang="bn-BD" sz="2700" b="1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5607" name="TextBox 11"/>
          <p:cNvSpPr txBox="1">
            <a:spLocks noChangeArrowheads="1"/>
          </p:cNvSpPr>
          <p:nvPr/>
        </p:nvSpPr>
        <p:spPr bwMode="auto">
          <a:xfrm>
            <a:off x="1371600" y="345440"/>
            <a:ext cx="7345680" cy="53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82" tIns="50941" rIns="101882" bIns="50941">
            <a:spAutoFit/>
          </a:bodyPr>
          <a:lstStyle>
            <a:lvl1pPr eaLnBrk="0" hangingPunct="0">
              <a:spcBef>
                <a:spcPct val="20000"/>
              </a:spcBef>
              <a:buClr>
                <a:srgbClr val="C32D2E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bn-BD" sz="2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Mirsharai</a:t>
            </a:r>
            <a:r>
              <a:rPr lang="en-US" altLang="bn-BD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 Integrated Industrial City</a:t>
            </a:r>
            <a:endParaRPr lang="en-US" altLang="bn-BD" sz="2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" name="Picture 14" descr="C:\Users\Kader\Desktop\index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67800" y="152399"/>
            <a:ext cx="914400" cy="91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111"/>
          <a:stretch/>
        </p:blipFill>
        <p:spPr>
          <a:xfrm>
            <a:off x="-79627" y="-41908"/>
            <a:ext cx="1751837" cy="922018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00618847"/>
              </p:ext>
            </p:extLst>
          </p:nvPr>
        </p:nvGraphicFramePr>
        <p:xfrm>
          <a:off x="228600" y="1209039"/>
          <a:ext cx="9525000" cy="5257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0"/>
              </a:tblGrid>
              <a:tr h="44078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Competitive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advantages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1823" marB="51823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41155"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Strategic location: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Along the Dhaka-Chittagong economic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c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orridor </a:t>
                      </a:r>
                      <a:endParaRPr lang="en-US" sz="2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Easy access:</a:t>
                      </a:r>
                    </a:p>
                    <a:p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67 km from Chittagong port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182 km  from Dhaka</a:t>
                      </a:r>
                    </a:p>
                    <a:p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79 km from Chittagong Airport</a:t>
                      </a:r>
                    </a:p>
                  </a:txBody>
                  <a:tcPr marL="100584" marR="100584" marT="51823" marB="51823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17269">
                <a:tc>
                  <a:txBody>
                    <a:bodyPr/>
                    <a:lstStyle/>
                    <a:p>
                      <a:pPr marL="0" marR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Utilities are available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1823" marB="51823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70560"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Support industries are available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1823" marB="51823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5867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Skill workforce are available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1823" marB="51823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801574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241" y="1386397"/>
            <a:ext cx="8578850" cy="638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77241" y="763270"/>
            <a:ext cx="8251191" cy="4308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b="1" i="1" dirty="0" smtClean="0"/>
              <a:t>Indicative Master Plan of </a:t>
            </a:r>
            <a:r>
              <a:rPr lang="en-US" sz="2200" b="1" i="1" dirty="0" err="1" smtClean="0"/>
              <a:t>Mirsharai</a:t>
            </a:r>
            <a:r>
              <a:rPr lang="en-US" sz="2200" b="1" i="1" dirty="0" smtClean="0"/>
              <a:t>  Integrated industrial City  </a:t>
            </a:r>
            <a:endParaRPr lang="en-US" sz="2200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111"/>
          <a:stretch/>
        </p:blipFill>
        <p:spPr>
          <a:xfrm>
            <a:off x="2" y="1"/>
            <a:ext cx="1592579" cy="761999"/>
          </a:xfrm>
          <a:prstGeom prst="rect">
            <a:avLst/>
          </a:prstGeom>
        </p:spPr>
      </p:pic>
      <p:pic>
        <p:nvPicPr>
          <p:cNvPr id="6" name="Picture 14" descr="C:\Users\Kader\Desktop\index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28432" y="115570"/>
            <a:ext cx="774700" cy="7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7931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id" hidden="1"/>
          <p:cNvGrpSpPr/>
          <p:nvPr>
            <p:custDataLst>
              <p:tags r:id="rId2"/>
            </p:custDataLst>
          </p:nvPr>
        </p:nvGrpSpPr>
        <p:grpSpPr>
          <a:xfrm>
            <a:off x="530351" y="685801"/>
            <a:ext cx="8997696" cy="6711696"/>
            <a:chOff x="530352" y="685800"/>
            <a:chExt cx="8997696" cy="6711696"/>
          </a:xfrm>
        </p:grpSpPr>
        <p:sp>
          <p:nvSpPr>
            <p:cNvPr id="14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88552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706">
                <a:defRPr/>
              </a:pPr>
              <a:endParaRPr lang="en-GB" dirty="0"/>
            </a:p>
          </p:txBody>
        </p:sp>
        <p:sp>
          <p:nvSpPr>
            <p:cNvPr id="15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88552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706">
                <a:defRPr/>
              </a:pPr>
              <a:endParaRPr lang="en-GB" dirty="0"/>
            </a:p>
          </p:txBody>
        </p:sp>
        <p:sp>
          <p:nvSpPr>
            <p:cNvPr id="16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88552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594">
                <a:buSzPct val="90000"/>
                <a:defRPr/>
              </a:pPr>
              <a:endParaRPr lang="en-GB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3" name="Group 600" hidden="1"/>
            <p:cNvGrpSpPr/>
            <p:nvPr/>
          </p:nvGrpSpPr>
          <p:grpSpPr>
            <a:xfrm>
              <a:off x="530352" y="6016752"/>
              <a:ext cx="8997696" cy="609600"/>
              <a:chOff x="530352" y="6016752"/>
              <a:chExt cx="8997696" cy="609600"/>
            </a:xfrm>
          </p:grpSpPr>
          <p:sp>
            <p:nvSpPr>
              <p:cNvPr id="5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706">
                  <a:defRPr/>
                </a:pPr>
                <a:endParaRPr lang="en-GB" dirty="0"/>
              </a:p>
            </p:txBody>
          </p:sp>
          <p:sp>
            <p:nvSpPr>
              <p:cNvPr id="5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706">
                  <a:defRPr/>
                </a:pPr>
                <a:endParaRPr lang="en-GB" dirty="0"/>
              </a:p>
            </p:txBody>
          </p:sp>
          <p:sp>
            <p:nvSpPr>
              <p:cNvPr id="5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706">
                  <a:defRPr/>
                </a:pPr>
                <a:endParaRPr lang="en-GB" dirty="0"/>
              </a:p>
            </p:txBody>
          </p:sp>
          <p:sp>
            <p:nvSpPr>
              <p:cNvPr id="59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74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706">
                  <a:defRPr/>
                </a:pPr>
                <a:endParaRPr lang="en-GB" dirty="0"/>
              </a:p>
            </p:txBody>
          </p:sp>
          <p:sp>
            <p:nvSpPr>
              <p:cNvPr id="60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706">
                  <a:defRPr/>
                </a:pPr>
                <a:endParaRPr lang="en-GB" dirty="0"/>
              </a:p>
            </p:txBody>
          </p:sp>
          <p:sp>
            <p:nvSpPr>
              <p:cNvPr id="61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706">
                  <a:defRPr/>
                </a:pPr>
                <a:endParaRPr lang="en-GB" dirty="0"/>
              </a:p>
            </p:txBody>
          </p:sp>
        </p:grpSp>
        <p:grpSp>
          <p:nvGrpSpPr>
            <p:cNvPr id="4" name="Group 500" hidden="1"/>
            <p:cNvGrpSpPr/>
            <p:nvPr/>
          </p:nvGrpSpPr>
          <p:grpSpPr>
            <a:xfrm>
              <a:off x="530352" y="5257800"/>
              <a:ext cx="8997696" cy="609600"/>
              <a:chOff x="530352" y="5257800"/>
              <a:chExt cx="8997696" cy="609600"/>
            </a:xfrm>
          </p:grpSpPr>
          <p:sp>
            <p:nvSpPr>
              <p:cNvPr id="4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706">
                  <a:defRPr/>
                </a:pPr>
                <a:endParaRPr lang="en-GB" dirty="0"/>
              </a:p>
            </p:txBody>
          </p:sp>
          <p:sp>
            <p:nvSpPr>
              <p:cNvPr id="4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706">
                  <a:defRPr/>
                </a:pPr>
                <a:endParaRPr lang="en-GB" dirty="0"/>
              </a:p>
            </p:txBody>
          </p:sp>
          <p:sp>
            <p:nvSpPr>
              <p:cNvPr id="4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706">
                  <a:defRPr/>
                </a:pPr>
                <a:endParaRPr lang="en-GB" dirty="0"/>
              </a:p>
            </p:txBody>
          </p:sp>
          <p:sp>
            <p:nvSpPr>
              <p:cNvPr id="5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74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706">
                  <a:defRPr/>
                </a:pPr>
                <a:endParaRPr lang="en-GB" dirty="0"/>
              </a:p>
            </p:txBody>
          </p:sp>
          <p:sp>
            <p:nvSpPr>
              <p:cNvPr id="5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706">
                  <a:defRPr/>
                </a:pPr>
                <a:endParaRPr lang="en-GB" dirty="0"/>
              </a:p>
            </p:txBody>
          </p:sp>
          <p:sp>
            <p:nvSpPr>
              <p:cNvPr id="5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706">
                  <a:defRPr/>
                </a:pPr>
                <a:endParaRPr lang="en-GB" dirty="0"/>
              </a:p>
            </p:txBody>
          </p:sp>
        </p:grpSp>
        <p:grpSp>
          <p:nvGrpSpPr>
            <p:cNvPr id="5" name="Group 400" hidden="1"/>
            <p:cNvGrpSpPr/>
            <p:nvPr/>
          </p:nvGrpSpPr>
          <p:grpSpPr>
            <a:xfrm>
              <a:off x="530352" y="4498848"/>
              <a:ext cx="8997696" cy="609600"/>
              <a:chOff x="530352" y="4498848"/>
              <a:chExt cx="8997696" cy="609600"/>
            </a:xfrm>
          </p:grpSpPr>
          <p:sp>
            <p:nvSpPr>
              <p:cNvPr id="4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706">
                  <a:defRPr/>
                </a:pPr>
                <a:endParaRPr lang="en-GB" dirty="0"/>
              </a:p>
            </p:txBody>
          </p:sp>
          <p:sp>
            <p:nvSpPr>
              <p:cNvPr id="4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706">
                  <a:defRPr/>
                </a:pPr>
                <a:endParaRPr lang="en-GB" dirty="0"/>
              </a:p>
            </p:txBody>
          </p:sp>
          <p:sp>
            <p:nvSpPr>
              <p:cNvPr id="4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706">
                  <a:defRPr/>
                </a:pPr>
                <a:endParaRPr lang="en-GB" dirty="0"/>
              </a:p>
            </p:txBody>
          </p:sp>
          <p:sp>
            <p:nvSpPr>
              <p:cNvPr id="4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74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706">
                  <a:defRPr/>
                </a:pPr>
                <a:endParaRPr lang="en-GB" dirty="0"/>
              </a:p>
            </p:txBody>
          </p:sp>
          <p:sp>
            <p:nvSpPr>
              <p:cNvPr id="4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706">
                  <a:defRPr/>
                </a:pPr>
                <a:endParaRPr lang="en-GB" dirty="0"/>
              </a:p>
            </p:txBody>
          </p:sp>
          <p:sp>
            <p:nvSpPr>
              <p:cNvPr id="4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706">
                  <a:defRPr/>
                </a:pPr>
                <a:endParaRPr lang="en-GB" dirty="0"/>
              </a:p>
            </p:txBody>
          </p:sp>
        </p:grpSp>
        <p:grpSp>
          <p:nvGrpSpPr>
            <p:cNvPr id="6" name="Group 300" hidden="1"/>
            <p:cNvGrpSpPr/>
            <p:nvPr/>
          </p:nvGrpSpPr>
          <p:grpSpPr>
            <a:xfrm>
              <a:off x="530352" y="3730752"/>
              <a:ext cx="8997696" cy="609600"/>
              <a:chOff x="530352" y="3730752"/>
              <a:chExt cx="8997696" cy="609600"/>
            </a:xfrm>
          </p:grpSpPr>
          <p:sp>
            <p:nvSpPr>
              <p:cNvPr id="3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706">
                  <a:defRPr/>
                </a:pPr>
                <a:endParaRPr lang="en-GB" dirty="0"/>
              </a:p>
            </p:txBody>
          </p:sp>
          <p:sp>
            <p:nvSpPr>
              <p:cNvPr id="3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706">
                  <a:defRPr/>
                </a:pPr>
                <a:endParaRPr lang="en-GB" dirty="0"/>
              </a:p>
            </p:txBody>
          </p:sp>
          <p:sp>
            <p:nvSpPr>
              <p:cNvPr id="3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706">
                  <a:defRPr/>
                </a:pPr>
                <a:endParaRPr lang="en-GB" dirty="0"/>
              </a:p>
            </p:txBody>
          </p:sp>
          <p:sp>
            <p:nvSpPr>
              <p:cNvPr id="3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74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706">
                  <a:defRPr/>
                </a:pPr>
                <a:endParaRPr lang="en-GB" dirty="0"/>
              </a:p>
            </p:txBody>
          </p:sp>
          <p:sp>
            <p:nvSpPr>
              <p:cNvPr id="3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706">
                  <a:defRPr/>
                </a:pPr>
                <a:endParaRPr lang="en-GB" dirty="0"/>
              </a:p>
            </p:txBody>
          </p:sp>
          <p:sp>
            <p:nvSpPr>
              <p:cNvPr id="4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706">
                  <a:defRPr/>
                </a:pPr>
                <a:endParaRPr lang="en-GB" dirty="0"/>
              </a:p>
            </p:txBody>
          </p:sp>
        </p:grpSp>
        <p:grpSp>
          <p:nvGrpSpPr>
            <p:cNvPr id="7" name="Group 200" hidden="1"/>
            <p:cNvGrpSpPr/>
            <p:nvPr/>
          </p:nvGrpSpPr>
          <p:grpSpPr>
            <a:xfrm>
              <a:off x="530352" y="2971800"/>
              <a:ext cx="8997696" cy="609600"/>
              <a:chOff x="530352" y="2971800"/>
              <a:chExt cx="8997696" cy="609600"/>
            </a:xfrm>
          </p:grpSpPr>
          <p:sp>
            <p:nvSpPr>
              <p:cNvPr id="2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706">
                  <a:defRPr/>
                </a:pPr>
                <a:endParaRPr lang="en-GB" dirty="0"/>
              </a:p>
            </p:txBody>
          </p:sp>
          <p:sp>
            <p:nvSpPr>
              <p:cNvPr id="3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706">
                  <a:defRPr/>
                </a:pPr>
                <a:endParaRPr lang="en-GB" dirty="0"/>
              </a:p>
            </p:txBody>
          </p:sp>
          <p:sp>
            <p:nvSpPr>
              <p:cNvPr id="3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706">
                  <a:defRPr/>
                </a:pPr>
                <a:endParaRPr lang="en-GB" dirty="0"/>
              </a:p>
            </p:txBody>
          </p:sp>
          <p:sp>
            <p:nvSpPr>
              <p:cNvPr id="3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74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706">
                  <a:defRPr/>
                </a:pPr>
                <a:endParaRPr lang="en-GB" dirty="0"/>
              </a:p>
            </p:txBody>
          </p:sp>
          <p:sp>
            <p:nvSpPr>
              <p:cNvPr id="3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706">
                  <a:defRPr/>
                </a:pPr>
                <a:endParaRPr lang="en-GB" dirty="0"/>
              </a:p>
            </p:txBody>
          </p:sp>
          <p:sp>
            <p:nvSpPr>
              <p:cNvPr id="3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706">
                  <a:defRPr/>
                </a:pPr>
                <a:endParaRPr lang="en-GB" dirty="0"/>
              </a:p>
            </p:txBody>
          </p:sp>
        </p:grpSp>
        <p:grpSp>
          <p:nvGrpSpPr>
            <p:cNvPr id="8" name="Group 100" hidden="1"/>
            <p:cNvGrpSpPr/>
            <p:nvPr/>
          </p:nvGrpSpPr>
          <p:grpSpPr>
            <a:xfrm>
              <a:off x="530352" y="2212848"/>
              <a:ext cx="8997696" cy="609600"/>
              <a:chOff x="530352" y="2212848"/>
              <a:chExt cx="8997696" cy="609600"/>
            </a:xfrm>
          </p:grpSpPr>
          <p:sp>
            <p:nvSpPr>
              <p:cNvPr id="2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706">
                  <a:defRPr/>
                </a:pPr>
                <a:endParaRPr lang="en-GB" dirty="0"/>
              </a:p>
            </p:txBody>
          </p:sp>
          <p:sp>
            <p:nvSpPr>
              <p:cNvPr id="2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706">
                  <a:defRPr/>
                </a:pPr>
                <a:endParaRPr lang="en-GB" dirty="0"/>
              </a:p>
            </p:txBody>
          </p:sp>
          <p:sp>
            <p:nvSpPr>
              <p:cNvPr id="2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706">
                  <a:defRPr/>
                </a:pPr>
                <a:endParaRPr lang="en-GB" dirty="0"/>
              </a:p>
            </p:txBody>
          </p:sp>
          <p:sp>
            <p:nvSpPr>
              <p:cNvPr id="2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706">
                  <a:defRPr/>
                </a:pPr>
                <a:endParaRPr lang="en-GB" dirty="0"/>
              </a:p>
            </p:txBody>
          </p:sp>
          <p:sp>
            <p:nvSpPr>
              <p:cNvPr id="2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706">
                  <a:defRPr/>
                </a:pPr>
                <a:endParaRPr lang="en-GB" dirty="0"/>
              </a:p>
            </p:txBody>
          </p:sp>
          <p:sp>
            <p:nvSpPr>
              <p:cNvPr id="2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706">
                  <a:defRPr/>
                </a:pPr>
                <a:endParaRPr lang="en-GB" dirty="0"/>
              </a:p>
            </p:txBody>
          </p:sp>
        </p:grpSp>
      </p:grpSp>
      <p:cxnSp>
        <p:nvCxnSpPr>
          <p:cNvPr id="55" name="Frame Line"/>
          <p:cNvCxnSpPr/>
          <p:nvPr/>
        </p:nvCxnSpPr>
        <p:spPr>
          <a:xfrm flipV="1">
            <a:off x="383381" y="606887"/>
            <a:ext cx="9144002" cy="173735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85532" y="186718"/>
            <a:ext cx="5741618" cy="492443"/>
          </a:xfrm>
          <a:prstGeom prst="rect">
            <a:avLst/>
          </a:prstGeom>
          <a:solidFill>
            <a:srgbClr val="FFC28B"/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 defTabSz="995715">
              <a:buSzPct val="90000"/>
              <a:defRPr/>
            </a:pPr>
            <a:r>
              <a:rPr lang="en-US" sz="3200" b="1" i="1" dirty="0" err="1" smtClean="0">
                <a:latin typeface="Georgia" pitchFamily="18" charset="0"/>
                <a:cs typeface="Arial" charset="0"/>
              </a:rPr>
              <a:t>Mirsharai</a:t>
            </a:r>
            <a:r>
              <a:rPr lang="en-US" sz="3200" b="1" i="1" dirty="0" smtClean="0">
                <a:latin typeface="Georgia" pitchFamily="18" charset="0"/>
                <a:cs typeface="Arial" charset="0"/>
              </a:rPr>
              <a:t> EZ (1</a:t>
            </a:r>
            <a:r>
              <a:rPr lang="en-US" sz="3200" b="1" i="1" baseline="30000" dirty="0" smtClean="0">
                <a:latin typeface="Georgia" pitchFamily="18" charset="0"/>
                <a:cs typeface="Arial" charset="0"/>
              </a:rPr>
              <a:t>st</a:t>
            </a:r>
            <a:r>
              <a:rPr lang="en-US" sz="3200" b="1" i="1" dirty="0" smtClean="0">
                <a:latin typeface="Georgia" pitchFamily="18" charset="0"/>
                <a:cs typeface="Arial" charset="0"/>
              </a:rPr>
              <a:t> Phase) </a:t>
            </a:r>
            <a:endParaRPr lang="en-US" sz="1800" b="1" i="1" dirty="0" smtClean="0">
              <a:latin typeface="Georgia" pitchFamily="18" charset="0"/>
              <a:cs typeface="Arial" charset="0"/>
            </a:endParaRPr>
          </a:p>
        </p:txBody>
      </p:sp>
      <p:graphicFrame>
        <p:nvGraphicFramePr>
          <p:cNvPr id="80" name="Diagram 79"/>
          <p:cNvGraphicFramePr/>
          <p:nvPr>
            <p:extLst>
              <p:ext uri="{D42A27DB-BD31-4B8C-83A1-F6EECF244321}">
                <p14:modId xmlns:p14="http://schemas.microsoft.com/office/powerpoint/2010/main" xmlns="" val="722225797"/>
              </p:ext>
            </p:extLst>
          </p:nvPr>
        </p:nvGraphicFramePr>
        <p:xfrm>
          <a:off x="4191000" y="777240"/>
          <a:ext cx="5699760" cy="6457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57" name="Picture 56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987553"/>
            <a:ext cx="3962400" cy="6022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111"/>
          <a:stretch/>
        </p:blipFill>
        <p:spPr>
          <a:xfrm>
            <a:off x="2" y="1"/>
            <a:ext cx="1592579" cy="761999"/>
          </a:xfrm>
          <a:prstGeom prst="rect">
            <a:avLst/>
          </a:prstGeom>
        </p:spPr>
      </p:pic>
      <p:pic>
        <p:nvPicPr>
          <p:cNvPr id="62" name="Picture 14" descr="C:\Users\Kader\Desktop\index3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68741" y="172720"/>
            <a:ext cx="774700" cy="7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8350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09800" y="165556"/>
            <a:ext cx="6144068" cy="4308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 defTabSz="995715">
              <a:buSzPct val="90000"/>
              <a:defRPr/>
            </a:pPr>
            <a:r>
              <a:rPr lang="en-US" sz="2800" b="1" i="1" dirty="0" err="1" smtClean="0">
                <a:latin typeface="Georgia" pitchFamily="18" charset="0"/>
                <a:cs typeface="Arial" charset="0"/>
              </a:rPr>
              <a:t>Mirsharai</a:t>
            </a:r>
            <a:r>
              <a:rPr lang="en-US" sz="2800" b="1" i="1" dirty="0" smtClean="0">
                <a:latin typeface="Georgia" pitchFamily="18" charset="0"/>
                <a:cs typeface="Arial" charset="0"/>
              </a:rPr>
              <a:t> EZ (2</a:t>
            </a:r>
            <a:r>
              <a:rPr lang="en-US" sz="2800" b="1" i="1" baseline="30000" dirty="0" smtClean="0">
                <a:latin typeface="Georgia" pitchFamily="18" charset="0"/>
                <a:cs typeface="Arial" charset="0"/>
              </a:rPr>
              <a:t>nd</a:t>
            </a:r>
            <a:r>
              <a:rPr lang="en-US" sz="2800" b="1" i="1" dirty="0" smtClean="0">
                <a:latin typeface="Georgia" pitchFamily="18" charset="0"/>
                <a:cs typeface="Arial" charset="0"/>
              </a:rPr>
              <a:t> Phase ) </a:t>
            </a:r>
            <a:endParaRPr lang="en-US" sz="1600" b="1" i="1" dirty="0" smtClean="0">
              <a:latin typeface="Georgia" pitchFamily="18" charset="0"/>
              <a:cs typeface="Arial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4208848588"/>
              </p:ext>
            </p:extLst>
          </p:nvPr>
        </p:nvGraphicFramePr>
        <p:xfrm>
          <a:off x="304800" y="777240"/>
          <a:ext cx="9585960" cy="5699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2438400" y="5638800"/>
            <a:ext cx="7162800" cy="838200"/>
          </a:xfrm>
          <a:prstGeom prst="rect">
            <a:avLst/>
          </a:prstGeom>
          <a:solidFill>
            <a:srgbClr val="C0C0C0"/>
          </a:solidFill>
          <a:ln w="25400">
            <a:solidFill>
              <a:schemeClr val="accent5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Investors from home and abroad are showing interest for investment in this economic zone.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111"/>
          <a:stretch/>
        </p:blipFill>
        <p:spPr>
          <a:xfrm>
            <a:off x="2" y="1"/>
            <a:ext cx="1592579" cy="761999"/>
          </a:xfrm>
          <a:prstGeom prst="rect">
            <a:avLst/>
          </a:prstGeom>
        </p:spPr>
      </p:pic>
      <p:pic>
        <p:nvPicPr>
          <p:cNvPr id="8" name="Picture 14" descr="C:\Users\Kader\Desktop\index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68741" y="172720"/>
            <a:ext cx="774700" cy="7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8871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RTDOCUMENTTYPE" val="2"/>
  <p:tag name="ISTOCUPDATED" val="No"/>
  <p:tag name="SHOWDISCLAIMERCLIENTNAME" val="No"/>
  <p:tag name="TOCAPPENDIXTEXT" val="Appendices"/>
  <p:tag name="TABLESTYLEID" val="{D5C30875-5027-47A9-8995-C2BF9F8F2FF4}"/>
  <p:tag name="TOCSECTIONHEADERTEXT" val="Section"/>
  <p:tag name="SMARTSHAPETYPE" val="PresentationDisclaimer"/>
  <p:tag name="SMARTISVISIBLE" val="{@PresentationDisclaimer}!=No Disclaimer"/>
  <p:tag name="SHOWPRESENTATIONDISCLAIMER" val="No"/>
  <p:tag name="TABLEHEADERFONTSIZE" val="12"/>
  <p:tag name="TABLEDEFAULTFONTSIZE" val="10"/>
  <p:tag name="TOCPAGETEXT" val="Page"/>
  <p:tag name="DESCRIPTOR TEXT" val="Business Unit"/>
  <p:tag name="TOCPAGETEXT}{@TOCPAGELANGUAGETEXT" val="PagePage"/>
  <p:tag name="DESCRIPTOR" val="Business Unit"/>
  <p:tag name="PRESENTATIONDISCLAIMER" val="No Disclaimer"/>
  <p:tag name="PICTURE" val="[New Brand] Suspension bridge"/>
  <p:tag name="TOCSECTIONTEXT" val="  "/>
  <p:tag name="SMARTTOCSLIDENUMBER" val="2"/>
  <p:tag name="TOCSECTIONLANGUAGETEXT" val="Section"/>
  <p:tag name="GRIDON" val="No"/>
  <p:tag name="SMARTTOCSTYLE" val="Standard Table of Contents [new brand]"/>
  <p:tag name="SMARTTOCHYPERLINK" val="NO"/>
  <p:tag name="SHOW DRAFT STAMP" val="NO"/>
  <p:tag name="SHOW DATE FILEPATH" val="YES"/>
  <p:tag name="PRESENTATION THEME COLOR" val="PwC Burgundy"/>
  <p:tag name="HASFRONTIMAGE" val="NO"/>
  <p:tag name="SUBTITLE" val="Pre-Bid Meeting - Presentation"/>
  <p:tag name="TITLE" val="Transaction Advisory Services for Economic Zones to BEZA"/>
  <p:tag name="CONFIDENTIALITY STAMP" val="Strictly Private and Confidential"/>
  <p:tag name="DRAFT STAMP" val="Draft"/>
  <p:tag name="REPORT DATE" val="6 December 2014"/>
  <p:tag name="BUSINESSUNITCOVERTEXT" val="www.pwc.com"/>
  <p:tag name="TOCPAGELANGUAGETEXT" val="Page"/>
  <p:tag name="TOCOVERVIEWLANGUAGETEXT" val="Overview"/>
  <p:tag name="TOCTEXT" val="Table of Contents"/>
  <p:tag name="LANGUAGE" val="English (UK)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SmartDividertext} {SmartDividernumber}"/>
  <p:tag name="SMARTSHAPETYPE" val="DividerHeader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MARTDIVIDERTYPE" val="Section"/>
  <p:tag name="SHOW EXECUTIVE SUMMARY" val="No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SmartDividertext} {SmartDividernumber}"/>
  <p:tag name="SMARTSHAPETYPE" val="DividerHeader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HOW EXECUTIVE SUMMARY" val="No"/>
  <p:tag name="SMARTDIVIDERTYPE" val="Appendix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Large Title and Subtitle v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OBJECT" val="Draft stamp Large Title and Subtitle v.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OBJECT" val="Report date Large Title and Subtitle v.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Large Title and Subtitle v.2"/>
  <p:tag name="SMARTREAD" val="{@BusinessUnitCoverText}"/>
  <p:tag name="SMARTWRITE" val="{@BusinessUnitCoverText}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ver Content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Fixed Logo v.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OBJECT" val="Draft stamp Fixed Logo v.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OBJECT" val="Report date Fixed Logo v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Fixed Logo v.2"/>
  <p:tag name="SMARTREAD" val="{@BusinessUnitCoverText}"/>
  <p:tag name="SMARTWRITE" val="{@BusinessUnitCoverText}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OBJECT" val="Confidentiality stamp Colour v.2"/>
  <p:tag name="SMARTREAD" val="{@Confidentiality stamp}"/>
  <p:tag name="SMARTWRITE" val="{@Confidentiality stamp}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OBJECT" val="Draft stamp Colour v.2"/>
  <p:tag name="SMARTREAD" val="{@Draft stamp}"/>
  <p:tag name="SMARTWRITE" val="{@Draft stamp}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OBJECT" val="Report date Colour v.2"/>
  <p:tag name="SMARTREAD" val="{@Report date}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Colour v.2"/>
  <p:tag name="SMARTREAD" val="{@BusinessUnitCoverText}"/>
  <p:tag name="SMARTWRITE" val="{@BusinessUnitCoverText}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OCSTYLE" val="Standard Table of Contents [new brand]"/>
  <p:tag name="SMARTSLIDETYPE" val="TOC"/>
  <p:tag name="UNLOCK SHAPES" val="NO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TOCText}"/>
  <p:tag name="SMARTWRITE" val="{@TOCText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TOCText}"/>
  <p:tag name="SMARTWRITE" val="{@TOCText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Large Title and Subtitle v.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OBJECT" val="Draft stamp Large Title and Subtitle v.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ENGTH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OBJECT" val="Report date Large Title and Subtitle v.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Large Title and Subtitle v.2"/>
  <p:tag name="SMARTREAD" val="{@BusinessUnitCoverText}"/>
  <p:tag name="SMARTWRITE" val="{@BusinessUnitCoverText}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eport">
  <a:themeElements>
    <a:clrScheme name="PwC Burgundy">
      <a:dk1>
        <a:srgbClr val="000000"/>
      </a:dk1>
      <a:lt1>
        <a:srgbClr val="FFFFFF"/>
      </a:lt1>
      <a:dk2>
        <a:srgbClr val="A32020"/>
      </a:dk2>
      <a:lt2>
        <a:srgbClr val="FFFFFF"/>
      </a:lt2>
      <a:accent1>
        <a:srgbClr val="A32020"/>
      </a:accent1>
      <a:accent2>
        <a:srgbClr val="E0301E"/>
      </a:accent2>
      <a:accent3>
        <a:srgbClr val="602320"/>
      </a:accent3>
      <a:accent4>
        <a:srgbClr val="DB536A"/>
      </a:accent4>
      <a:accent5>
        <a:srgbClr val="DC6900"/>
      </a:accent5>
      <a:accent6>
        <a:srgbClr val="FFB600"/>
      </a:accent6>
      <a:hlink>
        <a:srgbClr val="A32020"/>
      </a:hlink>
      <a:folHlink>
        <a:srgbClr val="A32020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0C0C0"/>
        </a:solidFill>
        <a:ln w="25400">
          <a:solidFill>
            <a:schemeClr val="accent5"/>
          </a:solidFill>
        </a:ln>
      </a:spPr>
      <a:bodyPr vert="horz" wrap="square" lIns="91440" tIns="45720" rIns="91440" bIns="45720" rtlCol="0" anchor="ctr">
        <a:noAutofit/>
      </a:bodyPr>
      <a:lstStyle>
        <a:defPPr algn="ctr">
          <a:defRPr dirty="0" smtClean="0"/>
        </a:defPPr>
      </a:lstStyle>
    </a:spDef>
    <a:lnDef>
      <a:spPr>
        <a:ln w="12700">
          <a:solidFill>
            <a:srgbClr val="DC69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lIns="0" tIns="0" rIns="0" bIns="0" rtlCol="0">
        <a:spAutoFit/>
      </a:bodyPr>
      <a:lstStyle>
        <a:defPPr>
          <a:defRPr noProof="0" dirty="0" smtClean="0">
            <a:solidFill>
              <a:schemeClr val="tx1"/>
            </a:solidFill>
            <a:latin typeface="Georgia" pitchFamily="18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Report</Template>
  <TotalTime>12475</TotalTime>
  <Words>1109</Words>
  <Application>Microsoft Office PowerPoint</Application>
  <PresentationFormat>Custom</PresentationFormat>
  <Paragraphs>230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Report</vt:lpstr>
      <vt:lpstr>Trek</vt:lpstr>
      <vt:lpstr>Slide 1</vt:lpstr>
      <vt:lpstr>Slide 2</vt:lpstr>
      <vt:lpstr>Slide 3</vt:lpstr>
      <vt:lpstr>Our Mission: Mirsharai Integrated Industrial City </vt:lpstr>
      <vt:lpstr>Development approach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Bangladesh Economic Zones: Incentives </vt:lpstr>
      <vt:lpstr>Bangladesh Economic Zones: Incentives </vt:lpstr>
      <vt:lpstr>Bangladesh Economic Zones: Incentives </vt:lpstr>
      <vt:lpstr>Bangladesh Economic Zones: Incentives</vt:lpstr>
      <vt:lpstr>Non-fiscal incentives</vt:lpstr>
      <vt:lpstr>One Stop Service</vt:lpstr>
      <vt:lpstr>Slide 20</vt:lpstr>
      <vt:lpstr>Potential benefits of the economic zone </vt:lpstr>
      <vt:lpstr>The Challenges</vt:lpstr>
      <vt:lpstr>Slide 23</vt:lpstr>
      <vt:lpstr>Slide 24</vt:lpstr>
      <vt:lpstr>Development activities of Mirsharai EZ </vt:lpstr>
      <vt:lpstr>Slide 26</vt:lpstr>
      <vt:lpstr>???</vt:lpstr>
      <vt:lpstr>Thank You</vt:lpstr>
    </vt:vector>
  </TitlesOfParts>
  <Company>PricewaterhouseCoopers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on alternate financing options for Phase IV of Delhi Metro</dc:title>
  <dc:creator>saketm954</dc:creator>
  <dc:description>Report India</dc:description>
  <cp:lastModifiedBy>shohel</cp:lastModifiedBy>
  <cp:revision>770</cp:revision>
  <cp:lastPrinted>2017-01-13T09:08:15Z</cp:lastPrinted>
  <dcterms:created xsi:type="dcterms:W3CDTF">2014-01-23T11:23:35Z</dcterms:created>
  <dcterms:modified xsi:type="dcterms:W3CDTF">2017-01-15T03:01:49Z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mart Base Report Template Version">
    <vt:lpwstr>20110204v2</vt:lpwstr>
  </property>
</Properties>
</file>