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59" r:id="rId12"/>
    <p:sldId id="263" r:id="rId13"/>
    <p:sldId id="260" r:id="rId14"/>
    <p:sldId id="261" r:id="rId15"/>
    <p:sldId id="262" r:id="rId16"/>
    <p:sldId id="264" r:id="rId17"/>
    <p:sldId id="265" r:id="rId18"/>
    <p:sldId id="267" r:id="rId19"/>
    <p:sldId id="268" r:id="rId20"/>
    <p:sldId id="269" r:id="rId21"/>
    <p:sldId id="283" r:id="rId22"/>
    <p:sldId id="282" r:id="rId23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D1DB0-10B9-445F-9656-23495694A34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8CAB6-8377-49D3-AE66-28CB272DD86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Casino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30EF8A-7C43-4094-AE39-787AD94C436F}" type="parTrans" cxnId="{3D865485-D9AB-4552-B17B-8C465704EF25}">
      <dgm:prSet/>
      <dgm:spPr/>
      <dgm:t>
        <a:bodyPr/>
        <a:lstStyle/>
        <a:p>
          <a:endParaRPr lang="en-US"/>
        </a:p>
      </dgm:t>
    </dgm:pt>
    <dgm:pt modelId="{F90C1A88-E296-4734-934C-64773E8D80A0}" type="sibTrans" cxnId="{3D865485-D9AB-4552-B17B-8C465704EF25}">
      <dgm:prSet/>
      <dgm:spPr/>
      <dgm:t>
        <a:bodyPr/>
        <a:lstStyle/>
        <a:p>
          <a:endParaRPr lang="en-US"/>
        </a:p>
      </dgm:t>
    </dgm:pt>
    <dgm:pt modelId="{6DC0790C-32DF-4F59-9BBB-8A10288D8040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Ocean Park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BC0D8-6B73-43CC-B24B-D46B5524CFB4}" type="parTrans" cxnId="{FAEAB326-A3FF-4AD8-9EDF-771EC5D15399}">
      <dgm:prSet/>
      <dgm:spPr/>
      <dgm:t>
        <a:bodyPr/>
        <a:lstStyle/>
        <a:p>
          <a:endParaRPr lang="en-US"/>
        </a:p>
      </dgm:t>
    </dgm:pt>
    <dgm:pt modelId="{68D0A6ED-BA78-4C47-9D45-404E21936FDE}" type="sibTrans" cxnId="{FAEAB326-A3FF-4AD8-9EDF-771EC5D15399}">
      <dgm:prSet/>
      <dgm:spPr/>
      <dgm:t>
        <a:bodyPr/>
        <a:lstStyle/>
        <a:p>
          <a:endParaRPr lang="en-US"/>
        </a:p>
      </dgm:t>
    </dgm:pt>
    <dgm:pt modelId="{D69D4F02-0C59-4755-B85D-152179B8933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Golf Course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AB938-FD7D-47F4-A529-C4B69AF3EF11}" type="parTrans" cxnId="{2E8F24B5-424E-4DAA-B40F-42210A15CEC9}">
      <dgm:prSet/>
      <dgm:spPr/>
      <dgm:t>
        <a:bodyPr/>
        <a:lstStyle/>
        <a:p>
          <a:endParaRPr lang="en-US"/>
        </a:p>
      </dgm:t>
    </dgm:pt>
    <dgm:pt modelId="{C9EE5C11-DBB7-4345-963B-AAD74F691CF8}" type="sibTrans" cxnId="{2E8F24B5-424E-4DAA-B40F-42210A15CEC9}">
      <dgm:prSet/>
      <dgm:spPr/>
      <dgm:t>
        <a:bodyPr/>
        <a:lstStyle/>
        <a:p>
          <a:endParaRPr lang="en-US"/>
        </a:p>
      </dgm:t>
    </dgm:pt>
    <dgm:pt modelId="{3A2DD3F7-1277-4CAE-A06C-F5FA77E2B32F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Hotel , Resort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20BF9F-A3DF-466B-A854-8780B1B47372}" type="parTrans" cxnId="{6FC6D6F2-E233-4BC7-A2A5-D16783568E16}">
      <dgm:prSet/>
      <dgm:spPr/>
      <dgm:t>
        <a:bodyPr/>
        <a:lstStyle/>
        <a:p>
          <a:endParaRPr lang="en-US"/>
        </a:p>
      </dgm:t>
    </dgm:pt>
    <dgm:pt modelId="{79437737-3AA9-45E3-9E43-132592928F02}" type="sibTrans" cxnId="{6FC6D6F2-E233-4BC7-A2A5-D16783568E16}">
      <dgm:prSet/>
      <dgm:spPr/>
      <dgm:t>
        <a:bodyPr/>
        <a:lstStyle/>
        <a:p>
          <a:endParaRPr lang="en-US"/>
        </a:p>
      </dgm:t>
    </dgm:pt>
    <dgm:pt modelId="{C27B9E93-0016-411E-9816-AE17B182F33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 Tourism </a:t>
          </a:r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86651-2AB3-49AF-9A98-525BA6539A87}" type="parTrans" cxnId="{D00BF3FB-DF34-4581-8A34-A1A5E6F68D5E}">
      <dgm:prSet/>
      <dgm:spPr/>
      <dgm:t>
        <a:bodyPr/>
        <a:lstStyle/>
        <a:p>
          <a:endParaRPr lang="en-US"/>
        </a:p>
      </dgm:t>
    </dgm:pt>
    <dgm:pt modelId="{C83A4172-5637-4478-BD81-A6137FBDF90E}" type="sibTrans" cxnId="{D00BF3FB-DF34-4581-8A34-A1A5E6F68D5E}">
      <dgm:prSet/>
      <dgm:spPr/>
      <dgm:t>
        <a:bodyPr/>
        <a:lstStyle/>
        <a:p>
          <a:endParaRPr lang="en-US"/>
        </a:p>
      </dgm:t>
    </dgm:pt>
    <dgm:pt modelId="{2ADCB87E-5F9C-49AA-91E3-87AF7271710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Shopping Mall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713E2-3FFA-4FBD-A1F8-8BEBE2C9175E}" type="parTrans" cxnId="{5CAF7F2B-A011-433A-BBF4-92A5DE853CF8}">
      <dgm:prSet/>
      <dgm:spPr/>
      <dgm:t>
        <a:bodyPr/>
        <a:lstStyle/>
        <a:p>
          <a:endParaRPr lang="en-US"/>
        </a:p>
      </dgm:t>
    </dgm:pt>
    <dgm:pt modelId="{25D5301B-83A6-4275-A1FF-22B9FA327F8C}" type="sibTrans" cxnId="{5CAF7F2B-A011-433A-BBF4-92A5DE853CF8}">
      <dgm:prSet/>
      <dgm:spPr/>
      <dgm:t>
        <a:bodyPr/>
        <a:lstStyle/>
        <a:p>
          <a:endParaRPr lang="en-US"/>
        </a:p>
      </dgm:t>
    </dgm:pt>
    <dgm:pt modelId="{77A00A5B-544C-41C5-B438-EF4D695AAB15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Adventure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2FDE25-D335-4092-9A7C-9D9A079FFD83}" type="parTrans" cxnId="{DF48F7E5-8497-4E3B-90ED-A27C4681D00D}">
      <dgm:prSet/>
      <dgm:spPr/>
      <dgm:t>
        <a:bodyPr/>
        <a:lstStyle/>
        <a:p>
          <a:endParaRPr lang="en-US"/>
        </a:p>
      </dgm:t>
    </dgm:pt>
    <dgm:pt modelId="{796E095A-F93D-4795-AE06-120B8685858C}" type="sibTrans" cxnId="{DF48F7E5-8497-4E3B-90ED-A27C4681D00D}">
      <dgm:prSet/>
      <dgm:spPr/>
      <dgm:t>
        <a:bodyPr/>
        <a:lstStyle/>
        <a:p>
          <a:endParaRPr lang="en-US"/>
        </a:p>
      </dgm:t>
    </dgm:pt>
    <dgm:pt modelId="{6C052DCD-D3BC-4DCE-B2FC-79DD24158C4C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Facilities in </a:t>
          </a:r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Sabrang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TP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AFDB21-7179-4D75-9A58-A689CFDD11CB}" type="sibTrans" cxnId="{818913D1-0A81-444A-B4C1-A4FB7FE1DD68}">
      <dgm:prSet/>
      <dgm:spPr/>
      <dgm:t>
        <a:bodyPr/>
        <a:lstStyle/>
        <a:p>
          <a:endParaRPr lang="en-US"/>
        </a:p>
      </dgm:t>
    </dgm:pt>
    <dgm:pt modelId="{A7E55D41-1765-426E-A274-2D053D09787E}" type="parTrans" cxnId="{818913D1-0A81-444A-B4C1-A4FB7FE1DD68}">
      <dgm:prSet/>
      <dgm:spPr/>
      <dgm:t>
        <a:bodyPr/>
        <a:lstStyle/>
        <a:p>
          <a:endParaRPr lang="en-US"/>
        </a:p>
      </dgm:t>
    </dgm:pt>
    <dgm:pt modelId="{D952FBA5-D880-41BD-B888-F0E04E666126}" type="pres">
      <dgm:prSet presAssocID="{E24D1DB0-10B9-445F-9656-23495694A34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ED108F-C2AB-4518-9961-537C22038C46}" type="pres">
      <dgm:prSet presAssocID="{6C052DCD-D3BC-4DCE-B2FC-79DD24158C4C}" presName="centerShape" presStyleLbl="node0" presStyleIdx="0" presStyleCnt="1" custScaleX="144521"/>
      <dgm:spPr/>
      <dgm:t>
        <a:bodyPr/>
        <a:lstStyle/>
        <a:p>
          <a:endParaRPr lang="en-US"/>
        </a:p>
      </dgm:t>
    </dgm:pt>
    <dgm:pt modelId="{1D31E493-DA37-4AF4-816C-5FE90B048CC8}" type="pres">
      <dgm:prSet presAssocID="{8C98CAB6-8377-49D3-AE66-28CB272DD86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BE32E-95D1-4F79-AF1D-2F12A213E7E2}" type="pres">
      <dgm:prSet presAssocID="{8C98CAB6-8377-49D3-AE66-28CB272DD86A}" presName="dummy" presStyleCnt="0"/>
      <dgm:spPr/>
    </dgm:pt>
    <dgm:pt modelId="{626AACAA-6FC5-4B50-BC7B-4949F9CCBF5A}" type="pres">
      <dgm:prSet presAssocID="{F90C1A88-E296-4734-934C-64773E8D80A0}" presName="sibTrans" presStyleLbl="sibTrans2D1" presStyleIdx="0" presStyleCnt="7"/>
      <dgm:spPr/>
      <dgm:t>
        <a:bodyPr/>
        <a:lstStyle/>
        <a:p>
          <a:endParaRPr lang="en-US"/>
        </a:p>
      </dgm:t>
    </dgm:pt>
    <dgm:pt modelId="{D740F3AE-E6AE-4E72-80DE-F47EE7B44A32}" type="pres">
      <dgm:prSet presAssocID="{6DC0790C-32DF-4F59-9BBB-8A10288D804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4E876-BC3B-456E-9952-45AADFEC849E}" type="pres">
      <dgm:prSet presAssocID="{6DC0790C-32DF-4F59-9BBB-8A10288D8040}" presName="dummy" presStyleCnt="0"/>
      <dgm:spPr/>
    </dgm:pt>
    <dgm:pt modelId="{AFB53A37-3A00-4144-B91D-A90DE13A3105}" type="pres">
      <dgm:prSet presAssocID="{68D0A6ED-BA78-4C47-9D45-404E21936FDE}" presName="sibTrans" presStyleLbl="sibTrans2D1" presStyleIdx="1" presStyleCnt="7" custScaleX="101749" custScaleY="155047" custLinFactNeighborX="-1211" custLinFactNeighborY="3304"/>
      <dgm:spPr/>
      <dgm:t>
        <a:bodyPr/>
        <a:lstStyle/>
        <a:p>
          <a:endParaRPr lang="en-US"/>
        </a:p>
      </dgm:t>
    </dgm:pt>
    <dgm:pt modelId="{C52A8753-4B22-4087-BE31-1D1BAB712315}" type="pres">
      <dgm:prSet presAssocID="{D69D4F02-0C59-4755-B85D-152179B8933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BE384-9AE7-437B-8238-01B48178931F}" type="pres">
      <dgm:prSet presAssocID="{D69D4F02-0C59-4755-B85D-152179B89337}" presName="dummy" presStyleCnt="0"/>
      <dgm:spPr/>
    </dgm:pt>
    <dgm:pt modelId="{EE6AC9C5-0A31-4E37-BBCB-BE66E421B46A}" type="pres">
      <dgm:prSet presAssocID="{C9EE5C11-DBB7-4345-963B-AAD74F691CF8}" presName="sibTrans" presStyleLbl="sibTrans2D1" presStyleIdx="2" presStyleCnt="7"/>
      <dgm:spPr/>
      <dgm:t>
        <a:bodyPr/>
        <a:lstStyle/>
        <a:p>
          <a:endParaRPr lang="en-US"/>
        </a:p>
      </dgm:t>
    </dgm:pt>
    <dgm:pt modelId="{3A56AF91-372C-4380-9D84-D6E89ABFF093}" type="pres">
      <dgm:prSet presAssocID="{3A2DD3F7-1277-4CAE-A06C-F5FA77E2B32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A1359-B96A-4E4A-8830-59CF12F9AF1C}" type="pres">
      <dgm:prSet presAssocID="{3A2DD3F7-1277-4CAE-A06C-F5FA77E2B32F}" presName="dummy" presStyleCnt="0"/>
      <dgm:spPr/>
    </dgm:pt>
    <dgm:pt modelId="{6B2A3432-AF21-45FC-99A3-310B520A03E7}" type="pres">
      <dgm:prSet presAssocID="{79437737-3AA9-45E3-9E43-132592928F02}" presName="sibTrans" presStyleLbl="sibTrans2D1" presStyleIdx="3" presStyleCnt="7"/>
      <dgm:spPr/>
      <dgm:t>
        <a:bodyPr/>
        <a:lstStyle/>
        <a:p>
          <a:endParaRPr lang="en-US"/>
        </a:p>
      </dgm:t>
    </dgm:pt>
    <dgm:pt modelId="{79AEDB71-6E67-41AB-B45B-90A32637525D}" type="pres">
      <dgm:prSet presAssocID="{77A00A5B-544C-41C5-B438-EF4D695AAB1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00A75-B0F7-496C-8A47-20927723ADF0}" type="pres">
      <dgm:prSet presAssocID="{77A00A5B-544C-41C5-B438-EF4D695AAB15}" presName="dummy" presStyleCnt="0"/>
      <dgm:spPr/>
    </dgm:pt>
    <dgm:pt modelId="{6DB1530C-7690-41C2-BB74-6352838C6967}" type="pres">
      <dgm:prSet presAssocID="{796E095A-F93D-4795-AE06-120B8685858C}" presName="sibTrans" presStyleLbl="sibTrans2D1" presStyleIdx="4" presStyleCnt="7"/>
      <dgm:spPr/>
      <dgm:t>
        <a:bodyPr/>
        <a:lstStyle/>
        <a:p>
          <a:endParaRPr lang="en-US"/>
        </a:p>
      </dgm:t>
    </dgm:pt>
    <dgm:pt modelId="{1FF3DF3F-E02F-46D8-98C4-60B878650F51}" type="pres">
      <dgm:prSet presAssocID="{2ADCB87E-5F9C-49AA-91E3-87AF7271710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1D6F9-624F-4A6B-AD32-193E3B1A8D78}" type="pres">
      <dgm:prSet presAssocID="{2ADCB87E-5F9C-49AA-91E3-87AF72717103}" presName="dummy" presStyleCnt="0"/>
      <dgm:spPr/>
    </dgm:pt>
    <dgm:pt modelId="{D13B108C-323C-4244-8968-BDD653E0CE33}" type="pres">
      <dgm:prSet presAssocID="{25D5301B-83A6-4275-A1FF-22B9FA327F8C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AA6D3DC-227C-4DA1-B185-0D37490649BB}" type="pres">
      <dgm:prSet presAssocID="{C27B9E93-0016-411E-9816-AE17B182F33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9E306-A7AC-4A47-905C-D303207E8FDE}" type="pres">
      <dgm:prSet presAssocID="{C27B9E93-0016-411E-9816-AE17B182F332}" presName="dummy" presStyleCnt="0"/>
      <dgm:spPr/>
    </dgm:pt>
    <dgm:pt modelId="{94610E6C-938D-4DB6-ACDB-C25D914366DC}" type="pres">
      <dgm:prSet presAssocID="{C83A4172-5637-4478-BD81-A6137FBDF90E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D00BF3FB-DF34-4581-8A34-A1A5E6F68D5E}" srcId="{6C052DCD-D3BC-4DCE-B2FC-79DD24158C4C}" destId="{C27B9E93-0016-411E-9816-AE17B182F332}" srcOrd="6" destOrd="0" parTransId="{5C086651-2AB3-49AF-9A98-525BA6539A87}" sibTransId="{C83A4172-5637-4478-BD81-A6137FBDF90E}"/>
    <dgm:cxn modelId="{862069BA-BC5B-4B57-B05B-0EB5EA2E6625}" type="presOf" srcId="{D69D4F02-0C59-4755-B85D-152179B89337}" destId="{C52A8753-4B22-4087-BE31-1D1BAB712315}" srcOrd="0" destOrd="0" presId="urn:microsoft.com/office/officeart/2005/8/layout/radial6"/>
    <dgm:cxn modelId="{8C4042CF-6288-47E9-AA23-53A595C00B23}" type="presOf" srcId="{C9EE5C11-DBB7-4345-963B-AAD74F691CF8}" destId="{EE6AC9C5-0A31-4E37-BBCB-BE66E421B46A}" srcOrd="0" destOrd="0" presId="urn:microsoft.com/office/officeart/2005/8/layout/radial6"/>
    <dgm:cxn modelId="{154F4F94-94C9-4BAE-9C19-E4C7876BF8C7}" type="presOf" srcId="{6C052DCD-D3BC-4DCE-B2FC-79DD24158C4C}" destId="{89ED108F-C2AB-4518-9961-537C22038C46}" srcOrd="0" destOrd="0" presId="urn:microsoft.com/office/officeart/2005/8/layout/radial6"/>
    <dgm:cxn modelId="{75FC243B-51ED-4299-AEF7-F7F891D4A6C4}" type="presOf" srcId="{77A00A5B-544C-41C5-B438-EF4D695AAB15}" destId="{79AEDB71-6E67-41AB-B45B-90A32637525D}" srcOrd="0" destOrd="0" presId="urn:microsoft.com/office/officeart/2005/8/layout/radial6"/>
    <dgm:cxn modelId="{2E8F24B5-424E-4DAA-B40F-42210A15CEC9}" srcId="{6C052DCD-D3BC-4DCE-B2FC-79DD24158C4C}" destId="{D69D4F02-0C59-4755-B85D-152179B89337}" srcOrd="2" destOrd="0" parTransId="{E30AB938-FD7D-47F4-A529-C4B69AF3EF11}" sibTransId="{C9EE5C11-DBB7-4345-963B-AAD74F691CF8}"/>
    <dgm:cxn modelId="{8D74CBB9-28BC-4290-8CB3-B4FEBE610F87}" type="presOf" srcId="{3A2DD3F7-1277-4CAE-A06C-F5FA77E2B32F}" destId="{3A56AF91-372C-4380-9D84-D6E89ABFF093}" srcOrd="0" destOrd="0" presId="urn:microsoft.com/office/officeart/2005/8/layout/radial6"/>
    <dgm:cxn modelId="{818913D1-0A81-444A-B4C1-A4FB7FE1DD68}" srcId="{E24D1DB0-10B9-445F-9656-23495694A346}" destId="{6C052DCD-D3BC-4DCE-B2FC-79DD24158C4C}" srcOrd="0" destOrd="0" parTransId="{A7E55D41-1765-426E-A274-2D053D09787E}" sibTransId="{74AFDB21-7179-4D75-9A58-A689CFDD11CB}"/>
    <dgm:cxn modelId="{3D865485-D9AB-4552-B17B-8C465704EF25}" srcId="{6C052DCD-D3BC-4DCE-B2FC-79DD24158C4C}" destId="{8C98CAB6-8377-49D3-AE66-28CB272DD86A}" srcOrd="0" destOrd="0" parTransId="{3930EF8A-7C43-4094-AE39-787AD94C436F}" sibTransId="{F90C1A88-E296-4734-934C-64773E8D80A0}"/>
    <dgm:cxn modelId="{D0E9AA34-0432-442D-BD5F-D4C2198397ED}" type="presOf" srcId="{2ADCB87E-5F9C-49AA-91E3-87AF72717103}" destId="{1FF3DF3F-E02F-46D8-98C4-60B878650F51}" srcOrd="0" destOrd="0" presId="urn:microsoft.com/office/officeart/2005/8/layout/radial6"/>
    <dgm:cxn modelId="{5FEF492E-F6AF-44B2-9034-78497C5EC46E}" type="presOf" srcId="{C27B9E93-0016-411E-9816-AE17B182F332}" destId="{1AA6D3DC-227C-4DA1-B185-0D37490649BB}" srcOrd="0" destOrd="0" presId="urn:microsoft.com/office/officeart/2005/8/layout/radial6"/>
    <dgm:cxn modelId="{5CAF7F2B-A011-433A-BBF4-92A5DE853CF8}" srcId="{6C052DCD-D3BC-4DCE-B2FC-79DD24158C4C}" destId="{2ADCB87E-5F9C-49AA-91E3-87AF72717103}" srcOrd="5" destOrd="0" parTransId="{984713E2-3FFA-4FBD-A1F8-8BEBE2C9175E}" sibTransId="{25D5301B-83A6-4275-A1FF-22B9FA327F8C}"/>
    <dgm:cxn modelId="{E138C9A8-7987-41B0-A7AB-6C1214442D71}" type="presOf" srcId="{E24D1DB0-10B9-445F-9656-23495694A346}" destId="{D952FBA5-D880-41BD-B888-F0E04E666126}" srcOrd="0" destOrd="0" presId="urn:microsoft.com/office/officeart/2005/8/layout/radial6"/>
    <dgm:cxn modelId="{D0919E3C-9529-4973-B500-D601607C84C8}" type="presOf" srcId="{25D5301B-83A6-4275-A1FF-22B9FA327F8C}" destId="{D13B108C-323C-4244-8968-BDD653E0CE33}" srcOrd="0" destOrd="0" presId="urn:microsoft.com/office/officeart/2005/8/layout/radial6"/>
    <dgm:cxn modelId="{FAEAB326-A3FF-4AD8-9EDF-771EC5D15399}" srcId="{6C052DCD-D3BC-4DCE-B2FC-79DD24158C4C}" destId="{6DC0790C-32DF-4F59-9BBB-8A10288D8040}" srcOrd="1" destOrd="0" parTransId="{E69BC0D8-6B73-43CC-B24B-D46B5524CFB4}" sibTransId="{68D0A6ED-BA78-4C47-9D45-404E21936FDE}"/>
    <dgm:cxn modelId="{728324C3-6956-4335-934C-32BEE562AAAF}" type="presOf" srcId="{796E095A-F93D-4795-AE06-120B8685858C}" destId="{6DB1530C-7690-41C2-BB74-6352838C6967}" srcOrd="0" destOrd="0" presId="urn:microsoft.com/office/officeart/2005/8/layout/radial6"/>
    <dgm:cxn modelId="{55789D7C-7A56-4219-A90B-E54BAAA60986}" type="presOf" srcId="{C83A4172-5637-4478-BD81-A6137FBDF90E}" destId="{94610E6C-938D-4DB6-ACDB-C25D914366DC}" srcOrd="0" destOrd="0" presId="urn:microsoft.com/office/officeart/2005/8/layout/radial6"/>
    <dgm:cxn modelId="{6FC6D6F2-E233-4BC7-A2A5-D16783568E16}" srcId="{6C052DCD-D3BC-4DCE-B2FC-79DD24158C4C}" destId="{3A2DD3F7-1277-4CAE-A06C-F5FA77E2B32F}" srcOrd="3" destOrd="0" parTransId="{F020BF9F-A3DF-466B-A854-8780B1B47372}" sibTransId="{79437737-3AA9-45E3-9E43-132592928F02}"/>
    <dgm:cxn modelId="{B58E9EE3-214E-4015-9802-9BA32BC85045}" type="presOf" srcId="{F90C1A88-E296-4734-934C-64773E8D80A0}" destId="{626AACAA-6FC5-4B50-BC7B-4949F9CCBF5A}" srcOrd="0" destOrd="0" presId="urn:microsoft.com/office/officeart/2005/8/layout/radial6"/>
    <dgm:cxn modelId="{DF48F7E5-8497-4E3B-90ED-A27C4681D00D}" srcId="{6C052DCD-D3BC-4DCE-B2FC-79DD24158C4C}" destId="{77A00A5B-544C-41C5-B438-EF4D695AAB15}" srcOrd="4" destOrd="0" parTransId="{A22FDE25-D335-4092-9A7C-9D9A079FFD83}" sibTransId="{796E095A-F93D-4795-AE06-120B8685858C}"/>
    <dgm:cxn modelId="{5260E672-AE39-4E15-A566-A5CA4FA1664B}" type="presOf" srcId="{68D0A6ED-BA78-4C47-9D45-404E21936FDE}" destId="{AFB53A37-3A00-4144-B91D-A90DE13A3105}" srcOrd="0" destOrd="0" presId="urn:microsoft.com/office/officeart/2005/8/layout/radial6"/>
    <dgm:cxn modelId="{2288D87A-A137-43C4-8C13-7BD04E61DE09}" type="presOf" srcId="{79437737-3AA9-45E3-9E43-132592928F02}" destId="{6B2A3432-AF21-45FC-99A3-310B520A03E7}" srcOrd="0" destOrd="0" presId="urn:microsoft.com/office/officeart/2005/8/layout/radial6"/>
    <dgm:cxn modelId="{C45D184A-FC60-44A1-9CEE-AA316C06F387}" type="presOf" srcId="{8C98CAB6-8377-49D3-AE66-28CB272DD86A}" destId="{1D31E493-DA37-4AF4-816C-5FE90B048CC8}" srcOrd="0" destOrd="0" presId="urn:microsoft.com/office/officeart/2005/8/layout/radial6"/>
    <dgm:cxn modelId="{9C2D2507-83B7-485B-A043-1DBF674E8E95}" type="presOf" srcId="{6DC0790C-32DF-4F59-9BBB-8A10288D8040}" destId="{D740F3AE-E6AE-4E72-80DE-F47EE7B44A32}" srcOrd="0" destOrd="0" presId="urn:microsoft.com/office/officeart/2005/8/layout/radial6"/>
    <dgm:cxn modelId="{6804CB84-BA9E-47F5-A5EE-BBC9EBAC34FD}" type="presParOf" srcId="{D952FBA5-D880-41BD-B888-F0E04E666126}" destId="{89ED108F-C2AB-4518-9961-537C22038C46}" srcOrd="0" destOrd="0" presId="urn:microsoft.com/office/officeart/2005/8/layout/radial6"/>
    <dgm:cxn modelId="{B6D69CF5-E5B2-4570-B8CD-B5BF43ACAAED}" type="presParOf" srcId="{D952FBA5-D880-41BD-B888-F0E04E666126}" destId="{1D31E493-DA37-4AF4-816C-5FE90B048CC8}" srcOrd="1" destOrd="0" presId="urn:microsoft.com/office/officeart/2005/8/layout/radial6"/>
    <dgm:cxn modelId="{016E1859-B730-49BB-9D7B-FC87984F4A7D}" type="presParOf" srcId="{D952FBA5-D880-41BD-B888-F0E04E666126}" destId="{EBBBE32E-95D1-4F79-AF1D-2F12A213E7E2}" srcOrd="2" destOrd="0" presId="urn:microsoft.com/office/officeart/2005/8/layout/radial6"/>
    <dgm:cxn modelId="{D2C50FCA-EC28-4756-961C-92C1EE6DC789}" type="presParOf" srcId="{D952FBA5-D880-41BD-B888-F0E04E666126}" destId="{626AACAA-6FC5-4B50-BC7B-4949F9CCBF5A}" srcOrd="3" destOrd="0" presId="urn:microsoft.com/office/officeart/2005/8/layout/radial6"/>
    <dgm:cxn modelId="{C46E24EC-631A-47D3-8B53-75AE8A541770}" type="presParOf" srcId="{D952FBA5-D880-41BD-B888-F0E04E666126}" destId="{D740F3AE-E6AE-4E72-80DE-F47EE7B44A32}" srcOrd="4" destOrd="0" presId="urn:microsoft.com/office/officeart/2005/8/layout/radial6"/>
    <dgm:cxn modelId="{BD5A5F3F-2C62-4A61-825B-9F63C56B02E0}" type="presParOf" srcId="{D952FBA5-D880-41BD-B888-F0E04E666126}" destId="{25C4E876-BC3B-456E-9952-45AADFEC849E}" srcOrd="5" destOrd="0" presId="urn:microsoft.com/office/officeart/2005/8/layout/radial6"/>
    <dgm:cxn modelId="{1E11D7BA-F88F-4492-9944-DBD8C94183A8}" type="presParOf" srcId="{D952FBA5-D880-41BD-B888-F0E04E666126}" destId="{AFB53A37-3A00-4144-B91D-A90DE13A3105}" srcOrd="6" destOrd="0" presId="urn:microsoft.com/office/officeart/2005/8/layout/radial6"/>
    <dgm:cxn modelId="{75AA1957-93B9-44E2-8531-10E4DF69E259}" type="presParOf" srcId="{D952FBA5-D880-41BD-B888-F0E04E666126}" destId="{C52A8753-4B22-4087-BE31-1D1BAB712315}" srcOrd="7" destOrd="0" presId="urn:microsoft.com/office/officeart/2005/8/layout/radial6"/>
    <dgm:cxn modelId="{27325223-43BC-4AC9-B04C-C1C5DBB8B78E}" type="presParOf" srcId="{D952FBA5-D880-41BD-B888-F0E04E666126}" destId="{425BE384-9AE7-437B-8238-01B48178931F}" srcOrd="8" destOrd="0" presId="urn:microsoft.com/office/officeart/2005/8/layout/radial6"/>
    <dgm:cxn modelId="{65AD9B07-2CCB-4662-9002-44EE72496EEB}" type="presParOf" srcId="{D952FBA5-D880-41BD-B888-F0E04E666126}" destId="{EE6AC9C5-0A31-4E37-BBCB-BE66E421B46A}" srcOrd="9" destOrd="0" presId="urn:microsoft.com/office/officeart/2005/8/layout/radial6"/>
    <dgm:cxn modelId="{1A2A61A0-8AD4-4E6F-BAA8-CCBCD40BED0B}" type="presParOf" srcId="{D952FBA5-D880-41BD-B888-F0E04E666126}" destId="{3A56AF91-372C-4380-9D84-D6E89ABFF093}" srcOrd="10" destOrd="0" presId="urn:microsoft.com/office/officeart/2005/8/layout/radial6"/>
    <dgm:cxn modelId="{A180921D-368F-4D19-981F-0A06FADDC72D}" type="presParOf" srcId="{D952FBA5-D880-41BD-B888-F0E04E666126}" destId="{F38A1359-B96A-4E4A-8830-59CF12F9AF1C}" srcOrd="11" destOrd="0" presId="urn:microsoft.com/office/officeart/2005/8/layout/radial6"/>
    <dgm:cxn modelId="{44C94548-1420-408C-8184-3971691E355C}" type="presParOf" srcId="{D952FBA5-D880-41BD-B888-F0E04E666126}" destId="{6B2A3432-AF21-45FC-99A3-310B520A03E7}" srcOrd="12" destOrd="0" presId="urn:microsoft.com/office/officeart/2005/8/layout/radial6"/>
    <dgm:cxn modelId="{79CCD51F-E4E6-4A16-904B-61754A6D91BD}" type="presParOf" srcId="{D952FBA5-D880-41BD-B888-F0E04E666126}" destId="{79AEDB71-6E67-41AB-B45B-90A32637525D}" srcOrd="13" destOrd="0" presId="urn:microsoft.com/office/officeart/2005/8/layout/radial6"/>
    <dgm:cxn modelId="{73D663C4-C6F5-43F4-A133-E691A4B2ED9B}" type="presParOf" srcId="{D952FBA5-D880-41BD-B888-F0E04E666126}" destId="{D6700A75-B0F7-496C-8A47-20927723ADF0}" srcOrd="14" destOrd="0" presId="urn:microsoft.com/office/officeart/2005/8/layout/radial6"/>
    <dgm:cxn modelId="{20101062-DC8A-4235-B13F-7FAFF9D0AEFA}" type="presParOf" srcId="{D952FBA5-D880-41BD-B888-F0E04E666126}" destId="{6DB1530C-7690-41C2-BB74-6352838C6967}" srcOrd="15" destOrd="0" presId="urn:microsoft.com/office/officeart/2005/8/layout/radial6"/>
    <dgm:cxn modelId="{30BC4184-5EE9-4587-970D-C21EB06892F1}" type="presParOf" srcId="{D952FBA5-D880-41BD-B888-F0E04E666126}" destId="{1FF3DF3F-E02F-46D8-98C4-60B878650F51}" srcOrd="16" destOrd="0" presId="urn:microsoft.com/office/officeart/2005/8/layout/radial6"/>
    <dgm:cxn modelId="{3F80E199-CBCB-44D0-B778-27C10602CC95}" type="presParOf" srcId="{D952FBA5-D880-41BD-B888-F0E04E666126}" destId="{DEF1D6F9-624F-4A6B-AD32-193E3B1A8D78}" srcOrd="17" destOrd="0" presId="urn:microsoft.com/office/officeart/2005/8/layout/radial6"/>
    <dgm:cxn modelId="{4B209232-E4BB-443B-95E0-416E35FE60DD}" type="presParOf" srcId="{D952FBA5-D880-41BD-B888-F0E04E666126}" destId="{D13B108C-323C-4244-8968-BDD653E0CE33}" srcOrd="18" destOrd="0" presId="urn:microsoft.com/office/officeart/2005/8/layout/radial6"/>
    <dgm:cxn modelId="{0BEDA55E-436A-4020-8509-92515C6DD092}" type="presParOf" srcId="{D952FBA5-D880-41BD-B888-F0E04E666126}" destId="{1AA6D3DC-227C-4DA1-B185-0D37490649BB}" srcOrd="19" destOrd="0" presId="urn:microsoft.com/office/officeart/2005/8/layout/radial6"/>
    <dgm:cxn modelId="{F8FA3619-9190-4A10-833C-1CB1F1860C1B}" type="presParOf" srcId="{D952FBA5-D880-41BD-B888-F0E04E666126}" destId="{8919E306-A7AC-4A47-905C-D303207E8FDE}" srcOrd="20" destOrd="0" presId="urn:microsoft.com/office/officeart/2005/8/layout/radial6"/>
    <dgm:cxn modelId="{9204F4CC-574F-468B-BF37-09B29579F05D}" type="presParOf" srcId="{D952FBA5-D880-41BD-B888-F0E04E666126}" destId="{94610E6C-938D-4DB6-ACDB-C25D914366D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3E9C8-BFF7-42BC-B190-B2AF4D168CE0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409B0-EB45-42E9-8236-82EC50B13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77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80A62-BC3B-4A03-92E6-52CB17192BD1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0DE39-6019-4823-9AF5-BFFE3973D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4C6A-9040-498C-9BF6-332161DE6B9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79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</a:t>
            </a:r>
            <a:r>
              <a:rPr lang="en-US" altLang="ko-KR" baseline="0" dirty="0" smtClean="0"/>
              <a:t> created the land use plan based on 3 design features.</a:t>
            </a:r>
          </a:p>
          <a:p>
            <a:r>
              <a:rPr lang="en-US" altLang="ko-KR" baseline="0" dirty="0" err="1" smtClean="0"/>
              <a:t>Sabrang</a:t>
            </a:r>
            <a:r>
              <a:rPr lang="en-US" altLang="ko-KR" baseline="0" dirty="0" smtClean="0"/>
              <a:t> needs strong attractions so that we introduce Casino, Ocean Park and golf course there.</a:t>
            </a:r>
          </a:p>
          <a:p>
            <a:r>
              <a:rPr lang="en-US" altLang="ko-KR" baseline="0" dirty="0" err="1" smtClean="0"/>
              <a:t>Sabrang</a:t>
            </a:r>
            <a:r>
              <a:rPr lang="en-US" altLang="ko-KR" baseline="0" dirty="0" smtClean="0"/>
              <a:t> has large green and open spaces so that people can enjoy relax and natural setting.</a:t>
            </a:r>
          </a:p>
          <a:p>
            <a:r>
              <a:rPr lang="en-US" altLang="ko-KR" baseline="0" dirty="0" err="1" smtClean="0"/>
              <a:t>Sabrang</a:t>
            </a:r>
            <a:r>
              <a:rPr lang="en-US" altLang="ko-KR" baseline="0" dirty="0" smtClean="0"/>
              <a:t> has the vibrant waterfront environment. There is synergy between beach and commercial areas.</a:t>
            </a:r>
          </a:p>
          <a:p>
            <a:r>
              <a:rPr lang="en-US" altLang="ko-KR" baseline="0" dirty="0" smtClean="0"/>
              <a:t>According to these features, Tourism and open space are the largest land uses in this plan.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4C6A-9040-498C-9BF6-332161DE6B9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47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Now we need to consider how to</a:t>
            </a:r>
            <a:r>
              <a:rPr lang="en-US" altLang="ko-KR" baseline="0" dirty="0" smtClean="0"/>
              <a:t> develop the site efficiently.</a:t>
            </a:r>
          </a:p>
          <a:p>
            <a:r>
              <a:rPr lang="en-US" altLang="ko-KR" baseline="0" dirty="0" smtClean="0"/>
              <a:t>We propose 3 phases of development.</a:t>
            </a:r>
          </a:p>
          <a:p>
            <a:r>
              <a:rPr lang="en-US" altLang="ko-KR" baseline="0" dirty="0" smtClean="0"/>
              <a:t>Phase 1 is to begin with competitive facilities so that we choose the central place having Casino and golf course.</a:t>
            </a:r>
          </a:p>
          <a:p>
            <a:r>
              <a:rPr lang="en-US" altLang="ko-KR" baseline="0" dirty="0" smtClean="0"/>
              <a:t>Phase 2 is to focus on building up the international tourism park image so that we target family-oriented facilities such as ocean park and introduce the marina service to attract international family tourists.</a:t>
            </a:r>
          </a:p>
          <a:p>
            <a:r>
              <a:rPr lang="en-US" altLang="ko-KR" baseline="0" dirty="0" smtClean="0"/>
              <a:t>Phase 3 is to complete the tourism park with sustainable functions such as eco-tourism.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4C6A-9040-498C-9BF6-332161DE6B92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77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07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58975" y="140512"/>
            <a:ext cx="265604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-윤고딕330" panose="02030504000101010101" pitchFamily="18" charset="-127"/>
              </a:rPr>
              <a:t>MASTER PLAN</a:t>
            </a:r>
            <a:endParaRPr lang="ko-KR" alt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-윤고딕330" panose="02030504000101010101" pitchFamily="18" charset="-127"/>
            </a:endParaRPr>
          </a:p>
        </p:txBody>
      </p:sp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8679062" y="6583845"/>
            <a:ext cx="184723" cy="9796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57607">
              <a:defRPr/>
            </a:pPr>
            <a:fld id="{AF74F575-9F5C-4836-959B-0D2163C49F06}" type="slidenum">
              <a:rPr lang="ko-KR" altLang="en-US" sz="9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서울남산 장체M" pitchFamily="18" charset="-127"/>
                <a:ea typeface="서울남산 장체M" pitchFamily="18" charset="-127"/>
              </a:rPr>
              <a:pPr algn="ctr" defTabSz="957607">
                <a:defRPr/>
              </a:pPr>
              <a:t>‹#›</a:t>
            </a:fld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서울남산 장체M" pitchFamily="18" charset="-127"/>
              <a:ea typeface="서울남산 장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66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58975" y="140512"/>
            <a:ext cx="265604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-윤고딕330" panose="02030504000101010101" pitchFamily="18" charset="-127"/>
              </a:rPr>
              <a:t>INFRASTRUCTURE</a:t>
            </a:r>
            <a:r>
              <a:rPr lang="en-US" altLang="ko-KR" sz="1400" b="1" baseline="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-윤고딕330" panose="02030504000101010101" pitchFamily="18" charset="-127"/>
              </a:rPr>
              <a:t> PLAN</a:t>
            </a:r>
            <a:endParaRPr lang="ko-KR" alt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-윤고딕330" panose="02030504000101010101" pitchFamily="18" charset="-127"/>
            </a:endParaRPr>
          </a:p>
        </p:txBody>
      </p:sp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8679062" y="6583845"/>
            <a:ext cx="184723" cy="9796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57607">
              <a:defRPr/>
            </a:pPr>
            <a:fld id="{AF74F575-9F5C-4836-959B-0D2163C49F06}" type="slidenum">
              <a:rPr lang="ko-KR" altLang="en-US" sz="9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서울남산 장체M" pitchFamily="18" charset="-127"/>
                <a:ea typeface="서울남산 장체M" pitchFamily="18" charset="-127"/>
              </a:rPr>
              <a:pPr algn="ctr" defTabSz="957607">
                <a:defRPr/>
              </a:pPr>
              <a:t>‹#›</a:t>
            </a:fld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서울남산 장체M" pitchFamily="18" charset="-127"/>
              <a:ea typeface="서울남산 장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383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49733"/>
            <a:ext cx="8640960" cy="5184576"/>
          </a:xfrm>
        </p:spPr>
        <p:txBody>
          <a:bodyPr vert="horz" lIns="36000" tIns="45720" rIns="36000" bIns="45720" rtlCol="0"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lang="de-DE" sz="1600" dirty="0" smtClean="0"/>
            </a:lvl1pPr>
            <a:lvl2pPr>
              <a:buClr>
                <a:schemeClr val="tx1">
                  <a:lumMod val="50000"/>
                  <a:lumOff val="50000"/>
                </a:schemeClr>
              </a:buClr>
              <a:defRPr lang="de-DE" sz="1400" dirty="0" smtClean="0"/>
            </a:lvl2pPr>
            <a:lvl3pPr>
              <a:buClr>
                <a:schemeClr val="tx1">
                  <a:lumMod val="50000"/>
                  <a:lumOff val="50000"/>
                </a:schemeClr>
              </a:buClr>
              <a:defRPr lang="de-DE" sz="1400" dirty="0" smtClean="0"/>
            </a:lvl3pPr>
            <a:lvl4pPr>
              <a:buClr>
                <a:schemeClr val="tx1">
                  <a:lumMod val="50000"/>
                  <a:lumOff val="50000"/>
                </a:schemeClr>
              </a:buClr>
              <a:defRPr lang="de-DE" sz="1400" dirty="0" smtClean="0"/>
            </a:lvl4pPr>
            <a:lvl5pPr>
              <a:buClr>
                <a:schemeClr val="tx1">
                  <a:lumMod val="50000"/>
                  <a:lumOff val="50000"/>
                </a:schemeClr>
              </a:buClr>
              <a:defRPr lang="de-DE" sz="1400" dirty="0"/>
            </a:lvl5pPr>
          </a:lstStyle>
          <a:p>
            <a:pPr marL="254000" lvl="0" indent="-254000"/>
            <a:r>
              <a:rPr lang="de-DE" dirty="0" smtClean="0"/>
              <a:t>Textmasterformat bearbeiten</a:t>
            </a:r>
          </a:p>
          <a:p>
            <a:pPr marL="625475" lvl="1" indent="-177800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3" y="845677"/>
            <a:ext cx="8640959" cy="355692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01.01.2013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DE9F0E-21E1-4A6B-83EE-860621C1022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45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9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4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7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4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9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5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9BCD5-53DA-4167-9698-D44DE1B7A994}" type="datetimeFigureOut">
              <a:rPr lang="en-US" smtClean="0"/>
              <a:pPr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A05A-C157-45CF-8BF6-EE7D1ACFF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ogo.png"/>
          <p:cNvPicPr>
            <a:picLocks noChangeAspect="1" noChangeArrowheads="1"/>
          </p:cNvPicPr>
          <p:nvPr/>
        </p:nvPicPr>
        <p:blipFill rotWithShape="1"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6858000" y="228601"/>
            <a:ext cx="2036715" cy="762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399" y="1447800"/>
            <a:ext cx="874231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TOURISM ECONOMIC ZONES</a:t>
            </a:r>
          </a:p>
          <a:p>
            <a:pPr algn="ctr"/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unlocking </a:t>
            </a:r>
          </a:p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tourism potentials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43400" y="2133600"/>
            <a:ext cx="457200" cy="4572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0727" y="4953000"/>
            <a:ext cx="520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Mr. Md.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Mijanur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Rahman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(Commercial) (Joint Secretary)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Bangladesh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Parjatan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Corporation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8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414"/>
            <a:ext cx="9144002" cy="684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Contd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638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Bangladesh </a:t>
            </a:r>
            <a:r>
              <a:rPr lang="en-US" dirty="0" err="1" smtClean="0"/>
              <a:t>Parjatan</a:t>
            </a:r>
            <a:r>
              <a:rPr lang="en-US" dirty="0" smtClean="0"/>
              <a:t> Corporation has created some facilities in Cox's </a:t>
            </a:r>
            <a:r>
              <a:rPr lang="en-US" dirty="0" err="1" smtClean="0"/>
              <a:t>Bazar</a:t>
            </a:r>
            <a:r>
              <a:rPr lang="en-US" dirty="0" smtClean="0"/>
              <a:t> and Chittagong, which are not sufficient. To have more economic gain, tourism economic zone can open up many windows with positive socio-economic impact.</a:t>
            </a:r>
          </a:p>
          <a:p>
            <a:pPr algn="just"/>
            <a:r>
              <a:rPr lang="en-US" dirty="0" smtClean="0"/>
              <a:t>Here to mention the name of </a:t>
            </a:r>
            <a:r>
              <a:rPr lang="en-US" dirty="0" err="1" smtClean="0"/>
              <a:t>Sabrung</a:t>
            </a:r>
            <a:r>
              <a:rPr lang="en-US" dirty="0" smtClean="0"/>
              <a:t> and </a:t>
            </a:r>
            <a:r>
              <a:rPr lang="en-US" dirty="0" err="1" smtClean="0"/>
              <a:t>Naf</a:t>
            </a:r>
            <a:r>
              <a:rPr lang="en-US" dirty="0" smtClean="0"/>
              <a:t> Tourism Parks are effective initiatives. If investment is made, Bangladesh can attract more foreign tourists.</a:t>
            </a:r>
          </a:p>
          <a:p>
            <a:pPr algn="just"/>
            <a:r>
              <a:rPr lang="en-US" dirty="0" smtClean="0"/>
              <a:t>BEZA and BPC need to work in a more coordinated way for development of tourists facilities in Cox's </a:t>
            </a:r>
            <a:r>
              <a:rPr lang="en-US" dirty="0" err="1" smtClean="0"/>
              <a:t>Bazar</a:t>
            </a:r>
            <a:r>
              <a:rPr lang="en-US" dirty="0" smtClean="0"/>
              <a:t> and Chittagong and other economic zones. </a:t>
            </a:r>
          </a:p>
          <a:p>
            <a:pPr algn="just"/>
            <a:r>
              <a:rPr lang="en-US" dirty="0" smtClean="0"/>
              <a:t>In </a:t>
            </a:r>
            <a:r>
              <a:rPr lang="en-US" dirty="0" err="1" smtClean="0"/>
              <a:t>Sabrung</a:t>
            </a:r>
            <a:r>
              <a:rPr lang="en-US" dirty="0" smtClean="0"/>
              <a:t> Tourism Park, BEZA may ensure BPC’s stake by allocating a plot for creating recreational activities or in some other manner.                                       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39436" y="176646"/>
            <a:ext cx="8458200" cy="6442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Tourism in BEZA’s Goals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990601"/>
            <a:ext cx="8458200" cy="380999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7030A0"/>
                </a:solidFill>
              </a:rPr>
              <a:t> BEZA can </a:t>
            </a:r>
            <a:r>
              <a:rPr lang="en-US" sz="2800" b="1" dirty="0" smtClean="0">
                <a:solidFill>
                  <a:srgbClr val="FF0000"/>
                </a:solidFill>
              </a:rPr>
              <a:t>establish</a:t>
            </a:r>
            <a:r>
              <a:rPr lang="en-US" sz="2800" b="1" dirty="0" smtClean="0">
                <a:solidFill>
                  <a:srgbClr val="7030A0"/>
                </a:solidFill>
              </a:rPr>
              <a:t> –</a:t>
            </a:r>
          </a:p>
          <a:p>
            <a:pPr algn="just"/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      	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‘Special Economic Zones privately or by public-	private partnership or by the Government 	initiative, for the establishment of any kind of 	</a:t>
            </a:r>
            <a:r>
              <a:rPr lang="en-US" sz="2800" b="1" i="1" dirty="0" smtClean="0">
                <a:solidFill>
                  <a:srgbClr val="FF0000"/>
                </a:solidFill>
              </a:rPr>
              <a:t>specialized industry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or commercial organization’.</a:t>
            </a:r>
          </a:p>
          <a:p>
            <a:pPr algn="just"/>
            <a:endParaRPr lang="en-US" sz="1000" b="1" dirty="0" smtClean="0">
              <a:solidFill>
                <a:srgbClr val="C00000"/>
              </a:solidFill>
            </a:endParaRPr>
          </a:p>
          <a:p>
            <a:pPr lvl="2" algn="r"/>
            <a:r>
              <a:rPr lang="en-US" sz="1600" b="1" dirty="0" smtClean="0">
                <a:solidFill>
                  <a:schemeClr val="accent2"/>
                </a:solidFill>
              </a:rPr>
              <a:t>(BEZA Act, 2010: Section 4(d))</a:t>
            </a:r>
          </a:p>
          <a:p>
            <a:pPr lvl="2" algn="r"/>
            <a:endParaRPr lang="en-US" sz="3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Sabrang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Tourism Park &amp;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Naf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Tourism Park are being developed by BEZA for specialized tourism industry.</a:t>
            </a:r>
          </a:p>
          <a:p>
            <a:pPr lvl="2" algn="r"/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5" name="Picture 6" descr="C:\Users\DELL\AppData\Local\Microsoft\Windows\Temporary Internet Files\Content.Word\P_20161113_1023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164" y="4953000"/>
            <a:ext cx="852747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5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101" y="496459"/>
            <a:ext cx="80970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Objectives of the Development of  Tourism Park</a:t>
            </a:r>
            <a:endParaRPr lang="en-US" altLang="ko-KR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직사각형 4"/>
          <p:cNvSpPr/>
          <p:nvPr/>
        </p:nvSpPr>
        <p:spPr>
          <a:xfrm>
            <a:off x="742101" y="1295400"/>
            <a:ext cx="8007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F497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Industry </a:t>
            </a:r>
            <a:r>
              <a:rPr lang="en-GB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diversification</a:t>
            </a:r>
          </a:p>
          <a:p>
            <a:pPr marL="285750" indent="-285750">
              <a:buClr>
                <a:srgbClr val="1F497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Development </a:t>
            </a:r>
            <a:r>
              <a:rPr lang="en-GB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of a new national growth engine</a:t>
            </a:r>
          </a:p>
          <a:p>
            <a:pPr marL="285750" indent="-285750">
              <a:buClr>
                <a:srgbClr val="1F497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Creation </a:t>
            </a:r>
            <a:r>
              <a:rPr lang="en-GB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of a tourism corridor in </a:t>
            </a:r>
            <a:r>
              <a:rPr lang="en-GB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Cox’s </a:t>
            </a:r>
            <a:r>
              <a:rPr lang="en-GB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Bazar region</a:t>
            </a:r>
          </a:p>
        </p:txBody>
      </p:sp>
      <p:pic>
        <p:nvPicPr>
          <p:cNvPr id="4" name="그림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5344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38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218210"/>
            <a:ext cx="8458200" cy="6442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Sabrang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Tourism Park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그룹 27"/>
          <p:cNvGrpSpPr/>
          <p:nvPr/>
        </p:nvGrpSpPr>
        <p:grpSpPr>
          <a:xfrm>
            <a:off x="387927" y="1529503"/>
            <a:ext cx="2169917" cy="430887"/>
            <a:chOff x="576170" y="3253410"/>
            <a:chExt cx="3312602" cy="671863"/>
          </a:xfrm>
        </p:grpSpPr>
        <p:sp>
          <p:nvSpPr>
            <p:cNvPr id="6" name="직사각형 28"/>
            <p:cNvSpPr/>
            <p:nvPr/>
          </p:nvSpPr>
          <p:spPr>
            <a:xfrm>
              <a:off x="576170" y="3356001"/>
              <a:ext cx="72324" cy="4666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370" y="3253410"/>
              <a:ext cx="3187402" cy="67186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296860" indent="-296860"/>
              <a:r>
                <a:rPr lang="en-US" altLang="ko-KR" sz="28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KEY FACTS</a:t>
              </a:r>
              <a:endParaRPr lang="en-US" altLang="ko-K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aphicFrame>
        <p:nvGraphicFramePr>
          <p:cNvPr id="8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90270"/>
              </p:ext>
            </p:extLst>
          </p:nvPr>
        </p:nvGraphicFramePr>
        <p:xfrm>
          <a:off x="432397" y="1981200"/>
          <a:ext cx="4500500" cy="47336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508"/>
                <a:gridCol w="2975992"/>
              </a:tblGrid>
              <a:tr h="6857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Location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86 km South from the Cox’s Bazar </a:t>
                      </a: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Town</a:t>
                      </a:r>
                    </a:p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183 km from Chittagong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town</a:t>
                      </a:r>
                      <a:endParaRPr lang="en-US" altLang="ko-KR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Located along the beach of </a:t>
                      </a:r>
                      <a:r>
                        <a:rPr lang="en-US" altLang="ko-KR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Teknaf</a:t>
                      </a: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Peninsula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</a:rPr>
                        <a:t>Area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1027acres (416 ha)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Off-site Development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Cost (</a:t>
                      </a:r>
                      <a:r>
                        <a:rPr lang="en-US" altLang="ko-KR" b="1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Estd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.)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USD 4,669,551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</a:rPr>
                        <a:t>Major Development Works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Earthwork,</a:t>
                      </a:r>
                      <a:r>
                        <a:rPr lang="en-US" altLang="ko-KR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 Road &amp; Pavement, Water Supply, Sewerage, Power Supply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Employment</a:t>
                      </a:r>
                    </a:p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Generation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100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 thousands (direct and indirect)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Octagon 10"/>
          <p:cNvSpPr/>
          <p:nvPr/>
        </p:nvSpPr>
        <p:spPr>
          <a:xfrm>
            <a:off x="7772400" y="4860077"/>
            <a:ext cx="762000" cy="381000"/>
          </a:xfrm>
          <a:prstGeom prst="octagon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35303" y="1019025"/>
            <a:ext cx="8579984" cy="505092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at the Tourism Hub of Cox’s  Bazar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744946"/>
            <a:ext cx="3986087" cy="51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2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03 보고서삽도\03 보고서삽도(사브랑)\방글라 삽도작업\111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7852" r="2722" b="2077"/>
          <a:stretch/>
        </p:blipFill>
        <p:spPr bwMode="auto">
          <a:xfrm>
            <a:off x="4144108" y="0"/>
            <a:ext cx="4999891" cy="685800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080" y="501180"/>
            <a:ext cx="303729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Land Use Plan</a:t>
            </a:r>
            <a:endParaRPr lang="en-US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7482" y="3282885"/>
            <a:ext cx="70019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Golf</a:t>
            </a:r>
          </a:p>
          <a:p>
            <a:r>
              <a:rPr lang="en-US" altLang="ko-KR" sz="1200" b="1" dirty="0" smtClean="0"/>
              <a:t>Course</a:t>
            </a:r>
            <a:endParaRPr lang="ko-KR" alt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91984" y="3513717"/>
            <a:ext cx="7001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Casino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3668" y="4197284"/>
            <a:ext cx="70019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Ocean</a:t>
            </a:r>
          </a:p>
          <a:p>
            <a:pPr algn="ctr"/>
            <a:r>
              <a:rPr lang="en-US" altLang="ko-KR" sz="1200" b="1" dirty="0" smtClean="0"/>
              <a:t>Park</a:t>
            </a:r>
            <a:endParaRPr lang="ko-KR" alt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91984" y="4797164"/>
            <a:ext cx="7001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Marina</a:t>
            </a:r>
            <a:endParaRPr lang="ko-KR" alt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67482" y="4435638"/>
            <a:ext cx="7001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Resort</a:t>
            </a:r>
            <a:endParaRPr lang="ko-KR" alt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78617" y="1667499"/>
            <a:ext cx="7001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Resort</a:t>
            </a:r>
            <a:endParaRPr lang="ko-KR" alt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641885" y="1815636"/>
            <a:ext cx="70019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Eco-</a:t>
            </a:r>
          </a:p>
          <a:p>
            <a:pPr algn="ctr"/>
            <a:r>
              <a:rPr lang="en-US" altLang="ko-KR" sz="1200" b="1" dirty="0" smtClean="0"/>
              <a:t>Tourism</a:t>
            </a:r>
            <a:endParaRPr lang="ko-KR" alt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17477" y="1293427"/>
            <a:ext cx="8383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Reserved</a:t>
            </a:r>
            <a:endParaRPr lang="ko-KR" alt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44461" y="3979804"/>
            <a:ext cx="70019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Hotel</a:t>
            </a:r>
            <a:endParaRPr lang="ko-KR" altLang="en-US" sz="1200" b="1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306113"/>
              </p:ext>
            </p:extLst>
          </p:nvPr>
        </p:nvGraphicFramePr>
        <p:xfrm>
          <a:off x="348763" y="3825238"/>
          <a:ext cx="363038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2099"/>
                <a:gridCol w="1359877"/>
                <a:gridCol w="708411"/>
              </a:tblGrid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Land Use</a:t>
                      </a:r>
                      <a:endParaRPr lang="ko-KR" altLang="en-US" dirty="0"/>
                    </a:p>
                  </a:txBody>
                  <a:tcPr marL="84406" marR="84406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Area(㎡)</a:t>
                      </a:r>
                      <a:endParaRPr lang="ko-KR" altLang="en-US" dirty="0"/>
                    </a:p>
                  </a:txBody>
                  <a:tcPr marL="84406" marR="84406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%</a:t>
                      </a:r>
                      <a:endParaRPr lang="ko-KR" altLang="en-US" dirty="0"/>
                    </a:p>
                  </a:txBody>
                  <a:tcPr marL="84406" marR="84406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Total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4,158,000</a:t>
                      </a:r>
                      <a:endParaRPr lang="ko-KR" altLang="en-US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100.0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Tourism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1,786,000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42.8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Commercial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189,000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4.6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Residential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104,000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2.5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Public Facility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59,000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1.4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Open Space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1,241,000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29.8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  <a:tr h="3140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Others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783,000</a:t>
                      </a:r>
                      <a:endParaRPr lang="ko-KR" alt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18.9</a:t>
                      </a:r>
                      <a:endParaRPr lang="ko-KR" altLang="en-US" dirty="0"/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50351" y="1125320"/>
            <a:ext cx="3779902" cy="2552942"/>
          </a:xfrm>
          <a:prstGeom prst="rect">
            <a:avLst/>
          </a:prstGeom>
          <a:noFill/>
        </p:spPr>
        <p:txBody>
          <a:bodyPr wrap="square" lIns="59372" tIns="29686" rIns="59372" bIns="29686" anchor="t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Strong attractions 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latinLnBrk="0">
              <a:lnSpc>
                <a:spcPct val="150000"/>
              </a:lnSpc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 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→ Such as Casino and Ocean Park 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 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Large Green and Open Spaces</a:t>
            </a:r>
          </a:p>
          <a:p>
            <a:pPr latinLnBrk="0">
              <a:lnSpc>
                <a:spcPct val="150000"/>
              </a:lnSpc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   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→ Make relax and natural setting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 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Vibrant Waterfront Environment  </a:t>
            </a:r>
          </a:p>
          <a:p>
            <a:pPr marL="358775" indent="-358775" latinLnBrk="0"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     → Synergy between beach and commercial areas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348444" y="903818"/>
            <a:ext cx="2268147" cy="246221"/>
            <a:chOff x="576170" y="3192188"/>
            <a:chExt cx="3751107" cy="383921"/>
          </a:xfrm>
        </p:grpSpPr>
        <p:sp>
          <p:nvSpPr>
            <p:cNvPr id="35" name="직사각형 34"/>
            <p:cNvSpPr/>
            <p:nvPr/>
          </p:nvSpPr>
          <p:spPr>
            <a:xfrm>
              <a:off x="576170" y="3253412"/>
              <a:ext cx="72324" cy="2614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0622" y="3192188"/>
              <a:ext cx="3526655" cy="383921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296860" indent="-296860"/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rPr>
                <a:t>DESIGN FEATURES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348444" y="3559042"/>
            <a:ext cx="2268147" cy="246221"/>
            <a:chOff x="576170" y="3192188"/>
            <a:chExt cx="3751107" cy="383921"/>
          </a:xfrm>
        </p:grpSpPr>
        <p:sp>
          <p:nvSpPr>
            <p:cNvPr id="38" name="직사각형 37"/>
            <p:cNvSpPr/>
            <p:nvPr/>
          </p:nvSpPr>
          <p:spPr>
            <a:xfrm>
              <a:off x="576170" y="3253412"/>
              <a:ext cx="72324" cy="2614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0622" y="3192188"/>
              <a:ext cx="3526655" cy="383921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296860" indent="-296860"/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rPr>
                <a:t>PROGRAM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48444" y="104745"/>
            <a:ext cx="3276600" cy="3964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Plan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1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39" y="344806"/>
            <a:ext cx="5132798" cy="39817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Phased Development</a:t>
            </a:r>
            <a:endParaRPr lang="en-US" altLang="ko-K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48444" y="4382202"/>
            <a:ext cx="2774584" cy="492443"/>
            <a:chOff x="576170" y="3178452"/>
            <a:chExt cx="4588662" cy="767844"/>
          </a:xfrm>
        </p:grpSpPr>
        <p:sp>
          <p:nvSpPr>
            <p:cNvPr id="6" name="직사각형 5"/>
            <p:cNvSpPr/>
            <p:nvPr/>
          </p:nvSpPr>
          <p:spPr>
            <a:xfrm>
              <a:off x="576170" y="3253412"/>
              <a:ext cx="72324" cy="2614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0622" y="3178452"/>
              <a:ext cx="4364210" cy="76784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altLang="ko-KR" sz="1600" b="1" dirty="0" smtClean="0">
                  <a:solidFill>
                    <a:srgbClr val="7030A0"/>
                  </a:solidFill>
                  <a:latin typeface="Calibri"/>
                </a:rPr>
                <a:t>PHASE 1 : Beginning with Competitive Facilities </a:t>
              </a:r>
              <a:endParaRPr lang="en-US" altLang="ko-KR" sz="1600" b="1" dirty="0">
                <a:solidFill>
                  <a:srgbClr val="7030A0"/>
                </a:solidFill>
                <a:latin typeface="Calibri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298503" y="4397458"/>
            <a:ext cx="3006355" cy="492443"/>
            <a:chOff x="576170" y="3178451"/>
            <a:chExt cx="4971970" cy="767844"/>
          </a:xfrm>
        </p:grpSpPr>
        <p:sp>
          <p:nvSpPr>
            <p:cNvPr id="15" name="직사각형 14"/>
            <p:cNvSpPr/>
            <p:nvPr/>
          </p:nvSpPr>
          <p:spPr>
            <a:xfrm>
              <a:off x="576170" y="3253412"/>
              <a:ext cx="72324" cy="26148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0620" y="3178451"/>
              <a:ext cx="4747520" cy="76784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70C0"/>
                  </a:solidFill>
                  <a:latin typeface="Calibri"/>
                </a:rPr>
                <a:t>PHASE 2 : Establishing an International Tourism Park Image</a:t>
              </a:r>
              <a:endParaRPr lang="en-US" altLang="ko-KR" sz="16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207001" y="4403948"/>
            <a:ext cx="2774584" cy="492443"/>
            <a:chOff x="576170" y="3193305"/>
            <a:chExt cx="4588662" cy="767843"/>
          </a:xfrm>
        </p:grpSpPr>
        <p:sp>
          <p:nvSpPr>
            <p:cNvPr id="18" name="직사각형 17"/>
            <p:cNvSpPr/>
            <p:nvPr/>
          </p:nvSpPr>
          <p:spPr>
            <a:xfrm>
              <a:off x="576170" y="3253412"/>
              <a:ext cx="72324" cy="2614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0622" y="3193305"/>
              <a:ext cx="4364210" cy="76784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</a:rPr>
                <a:t>PHASE 3 : Completion of the Sustainable Tourism Park </a:t>
              </a:r>
              <a:endPara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0976" y="4921829"/>
            <a:ext cx="2538940" cy="1537279"/>
          </a:xfrm>
          <a:prstGeom prst="rect">
            <a:avLst/>
          </a:prstGeom>
          <a:noFill/>
        </p:spPr>
        <p:txBody>
          <a:bodyPr wrap="square" lIns="59372" tIns="29686" rIns="59372" bIns="29686" anchor="t">
            <a:spAutoFit/>
          </a:bodyPr>
          <a:lstStyle/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Place anchor facilities that attract international tourist 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Generate initial profit from strong attractions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Key facilities :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Casino, Resort, Golf Couse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1767" y="4921829"/>
            <a:ext cx="2538940" cy="1783501"/>
          </a:xfrm>
          <a:prstGeom prst="rect">
            <a:avLst/>
          </a:prstGeom>
          <a:noFill/>
        </p:spPr>
        <p:txBody>
          <a:bodyPr wrap="square" lIns="59372" tIns="29686" rIns="59372" bIns="29686" anchor="t">
            <a:spAutoFit/>
          </a:bodyPr>
          <a:lstStyle/>
          <a:p>
            <a:pPr marL="139700" indent="-139700" latinLnBrk="0">
              <a:buFont typeface="Arial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Provide family-oriented facilities to widen target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ages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Provide a ferry service to help tourists visit easily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Key facilities :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Marina, Ocean Park, Hotel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39068" y="4913017"/>
            <a:ext cx="2847402" cy="2029722"/>
          </a:xfrm>
          <a:prstGeom prst="rect">
            <a:avLst/>
          </a:prstGeom>
          <a:noFill/>
        </p:spPr>
        <p:txBody>
          <a:bodyPr wrap="square" lIns="59372" tIns="29686" rIns="59372" bIns="29686" anchor="t">
            <a:spAutoFit/>
          </a:bodyPr>
          <a:lstStyle/>
          <a:p>
            <a:pPr marL="139700" indent="-139700" latinLnBrk="0">
              <a:buFont typeface="Arial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Provide the Eco-Tourism place for ecological/cultural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conservation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Establish a residential area to accommodate a certain portion of employees’ families</a:t>
            </a:r>
          </a:p>
          <a:p>
            <a:pPr marL="139700" indent="-139700" latinLnBrk="0">
              <a:buFont typeface="Arial"/>
              <a:buChar char="•"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Key facilities :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Residential, Eco-Tourism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13785" r="17096" b="9029"/>
          <a:stretch/>
        </p:blipFill>
        <p:spPr>
          <a:xfrm>
            <a:off x="3307714" y="822255"/>
            <a:ext cx="2411342" cy="34964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13755" r="19047" b="9763"/>
          <a:stretch/>
        </p:blipFill>
        <p:spPr>
          <a:xfrm>
            <a:off x="6220450" y="826703"/>
            <a:ext cx="2498495" cy="34843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13741" r="19119" b="9189"/>
          <a:stretch/>
        </p:blipFill>
        <p:spPr>
          <a:xfrm>
            <a:off x="348444" y="807285"/>
            <a:ext cx="2459350" cy="35114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9" name="자유형 28"/>
          <p:cNvSpPr/>
          <p:nvPr/>
        </p:nvSpPr>
        <p:spPr>
          <a:xfrm>
            <a:off x="4231549" y="2583954"/>
            <a:ext cx="769128" cy="1359396"/>
          </a:xfrm>
          <a:custGeom>
            <a:avLst/>
            <a:gdLst>
              <a:gd name="connsiteX0" fmla="*/ 0 w 692150"/>
              <a:gd name="connsiteY0" fmla="*/ 31750 h 1117600"/>
              <a:gd name="connsiteX1" fmla="*/ 165100 w 692150"/>
              <a:gd name="connsiteY1" fmla="*/ 0 h 1117600"/>
              <a:gd name="connsiteX2" fmla="*/ 247650 w 692150"/>
              <a:gd name="connsiteY2" fmla="*/ 215900 h 1117600"/>
              <a:gd name="connsiteX3" fmla="*/ 323850 w 692150"/>
              <a:gd name="connsiteY3" fmla="*/ 260350 h 1117600"/>
              <a:gd name="connsiteX4" fmla="*/ 679450 w 692150"/>
              <a:gd name="connsiteY4" fmla="*/ 266700 h 1117600"/>
              <a:gd name="connsiteX5" fmla="*/ 685800 w 692150"/>
              <a:gd name="connsiteY5" fmla="*/ 806450 h 1117600"/>
              <a:gd name="connsiteX6" fmla="*/ 692150 w 692150"/>
              <a:gd name="connsiteY6" fmla="*/ 1117600 h 1117600"/>
              <a:gd name="connsiteX7" fmla="*/ 603250 w 692150"/>
              <a:gd name="connsiteY7" fmla="*/ 1111250 h 1117600"/>
              <a:gd name="connsiteX8" fmla="*/ 222250 w 692150"/>
              <a:gd name="connsiteY8" fmla="*/ 590550 h 1117600"/>
              <a:gd name="connsiteX9" fmla="*/ 222250 w 692150"/>
              <a:gd name="connsiteY9" fmla="*/ 463550 h 1117600"/>
              <a:gd name="connsiteX10" fmla="*/ 254000 w 692150"/>
              <a:gd name="connsiteY10" fmla="*/ 381000 h 1117600"/>
              <a:gd name="connsiteX11" fmla="*/ 139700 w 692150"/>
              <a:gd name="connsiteY11" fmla="*/ 317500 h 1117600"/>
              <a:gd name="connsiteX12" fmla="*/ 0 w 692150"/>
              <a:gd name="connsiteY12" fmla="*/ 31750 h 1117600"/>
              <a:gd name="connsiteX0" fmla="*/ 0 w 692150"/>
              <a:gd name="connsiteY0" fmla="*/ 31750 h 1117600"/>
              <a:gd name="connsiteX1" fmla="*/ 165100 w 692150"/>
              <a:gd name="connsiteY1" fmla="*/ 0 h 1117600"/>
              <a:gd name="connsiteX2" fmla="*/ 247650 w 692150"/>
              <a:gd name="connsiteY2" fmla="*/ 215900 h 1117600"/>
              <a:gd name="connsiteX3" fmla="*/ 323850 w 692150"/>
              <a:gd name="connsiteY3" fmla="*/ 260350 h 1117600"/>
              <a:gd name="connsiteX4" fmla="*/ 679450 w 692150"/>
              <a:gd name="connsiteY4" fmla="*/ 266700 h 1117600"/>
              <a:gd name="connsiteX5" fmla="*/ 685800 w 692150"/>
              <a:gd name="connsiteY5" fmla="*/ 806450 h 1117600"/>
              <a:gd name="connsiteX6" fmla="*/ 692150 w 692150"/>
              <a:gd name="connsiteY6" fmla="*/ 1117600 h 1117600"/>
              <a:gd name="connsiteX7" fmla="*/ 603250 w 692150"/>
              <a:gd name="connsiteY7" fmla="*/ 1111250 h 1117600"/>
              <a:gd name="connsiteX8" fmla="*/ 258794 w 692150"/>
              <a:gd name="connsiteY8" fmla="*/ 590550 h 1117600"/>
              <a:gd name="connsiteX9" fmla="*/ 222250 w 692150"/>
              <a:gd name="connsiteY9" fmla="*/ 463550 h 1117600"/>
              <a:gd name="connsiteX10" fmla="*/ 254000 w 692150"/>
              <a:gd name="connsiteY10" fmla="*/ 381000 h 1117600"/>
              <a:gd name="connsiteX11" fmla="*/ 139700 w 692150"/>
              <a:gd name="connsiteY11" fmla="*/ 317500 h 1117600"/>
              <a:gd name="connsiteX12" fmla="*/ 0 w 692150"/>
              <a:gd name="connsiteY12" fmla="*/ 31750 h 1117600"/>
              <a:gd name="connsiteX0" fmla="*/ 0 w 692150"/>
              <a:gd name="connsiteY0" fmla="*/ 31750 h 1117600"/>
              <a:gd name="connsiteX1" fmla="*/ 165100 w 692150"/>
              <a:gd name="connsiteY1" fmla="*/ 0 h 1117600"/>
              <a:gd name="connsiteX2" fmla="*/ 247650 w 692150"/>
              <a:gd name="connsiteY2" fmla="*/ 215900 h 1117600"/>
              <a:gd name="connsiteX3" fmla="*/ 323850 w 692150"/>
              <a:gd name="connsiteY3" fmla="*/ 260350 h 1117600"/>
              <a:gd name="connsiteX4" fmla="*/ 679450 w 692150"/>
              <a:gd name="connsiteY4" fmla="*/ 266700 h 1117600"/>
              <a:gd name="connsiteX5" fmla="*/ 685800 w 692150"/>
              <a:gd name="connsiteY5" fmla="*/ 806450 h 1117600"/>
              <a:gd name="connsiteX6" fmla="*/ 692150 w 692150"/>
              <a:gd name="connsiteY6" fmla="*/ 1117600 h 1117600"/>
              <a:gd name="connsiteX7" fmla="*/ 603250 w 692150"/>
              <a:gd name="connsiteY7" fmla="*/ 1111250 h 1117600"/>
              <a:gd name="connsiteX8" fmla="*/ 258794 w 692150"/>
              <a:gd name="connsiteY8" fmla="*/ 590550 h 1117600"/>
              <a:gd name="connsiteX9" fmla="*/ 222250 w 692150"/>
              <a:gd name="connsiteY9" fmla="*/ 463550 h 1117600"/>
              <a:gd name="connsiteX10" fmla="*/ 254000 w 692150"/>
              <a:gd name="connsiteY10" fmla="*/ 381000 h 1117600"/>
              <a:gd name="connsiteX11" fmla="*/ 139700 w 692150"/>
              <a:gd name="connsiteY11" fmla="*/ 317500 h 1117600"/>
              <a:gd name="connsiteX12" fmla="*/ 0 w 692150"/>
              <a:gd name="connsiteY12" fmla="*/ 31750 h 1117600"/>
              <a:gd name="connsiteX0" fmla="*/ 0 w 692150"/>
              <a:gd name="connsiteY0" fmla="*/ 31750 h 1117600"/>
              <a:gd name="connsiteX1" fmla="*/ 165100 w 692150"/>
              <a:gd name="connsiteY1" fmla="*/ 0 h 1117600"/>
              <a:gd name="connsiteX2" fmla="*/ 247650 w 692150"/>
              <a:gd name="connsiteY2" fmla="*/ 215900 h 1117600"/>
              <a:gd name="connsiteX3" fmla="*/ 323850 w 692150"/>
              <a:gd name="connsiteY3" fmla="*/ 260350 h 1117600"/>
              <a:gd name="connsiteX4" fmla="*/ 679450 w 692150"/>
              <a:gd name="connsiteY4" fmla="*/ 266700 h 1117600"/>
              <a:gd name="connsiteX5" fmla="*/ 685800 w 692150"/>
              <a:gd name="connsiteY5" fmla="*/ 806450 h 1117600"/>
              <a:gd name="connsiteX6" fmla="*/ 692150 w 692150"/>
              <a:gd name="connsiteY6" fmla="*/ 1117600 h 1117600"/>
              <a:gd name="connsiteX7" fmla="*/ 603250 w 692150"/>
              <a:gd name="connsiteY7" fmla="*/ 1111250 h 1117600"/>
              <a:gd name="connsiteX8" fmla="*/ 258794 w 692150"/>
              <a:gd name="connsiteY8" fmla="*/ 590550 h 1117600"/>
              <a:gd name="connsiteX9" fmla="*/ 222250 w 692150"/>
              <a:gd name="connsiteY9" fmla="*/ 463550 h 1117600"/>
              <a:gd name="connsiteX10" fmla="*/ 254000 w 692150"/>
              <a:gd name="connsiteY10" fmla="*/ 381000 h 1117600"/>
              <a:gd name="connsiteX11" fmla="*/ 121429 w 692150"/>
              <a:gd name="connsiteY11" fmla="*/ 312279 h 1117600"/>
              <a:gd name="connsiteX12" fmla="*/ 0 w 692150"/>
              <a:gd name="connsiteY12" fmla="*/ 31750 h 1117600"/>
              <a:gd name="connsiteX0" fmla="*/ 0 w 676488"/>
              <a:gd name="connsiteY0" fmla="*/ 42191 h 1117600"/>
              <a:gd name="connsiteX1" fmla="*/ 149438 w 676488"/>
              <a:gd name="connsiteY1" fmla="*/ 0 h 1117600"/>
              <a:gd name="connsiteX2" fmla="*/ 231988 w 676488"/>
              <a:gd name="connsiteY2" fmla="*/ 215900 h 1117600"/>
              <a:gd name="connsiteX3" fmla="*/ 308188 w 676488"/>
              <a:gd name="connsiteY3" fmla="*/ 260350 h 1117600"/>
              <a:gd name="connsiteX4" fmla="*/ 663788 w 676488"/>
              <a:gd name="connsiteY4" fmla="*/ 266700 h 1117600"/>
              <a:gd name="connsiteX5" fmla="*/ 670138 w 676488"/>
              <a:gd name="connsiteY5" fmla="*/ 806450 h 1117600"/>
              <a:gd name="connsiteX6" fmla="*/ 676488 w 676488"/>
              <a:gd name="connsiteY6" fmla="*/ 1117600 h 1117600"/>
              <a:gd name="connsiteX7" fmla="*/ 587588 w 676488"/>
              <a:gd name="connsiteY7" fmla="*/ 1111250 h 1117600"/>
              <a:gd name="connsiteX8" fmla="*/ 243132 w 676488"/>
              <a:gd name="connsiteY8" fmla="*/ 590550 h 1117600"/>
              <a:gd name="connsiteX9" fmla="*/ 206588 w 676488"/>
              <a:gd name="connsiteY9" fmla="*/ 463550 h 1117600"/>
              <a:gd name="connsiteX10" fmla="*/ 238338 w 676488"/>
              <a:gd name="connsiteY10" fmla="*/ 381000 h 1117600"/>
              <a:gd name="connsiteX11" fmla="*/ 105767 w 676488"/>
              <a:gd name="connsiteY11" fmla="*/ 312279 h 1117600"/>
              <a:gd name="connsiteX12" fmla="*/ 0 w 676488"/>
              <a:gd name="connsiteY12" fmla="*/ 42191 h 1117600"/>
              <a:gd name="connsiteX0" fmla="*/ 0 w 676488"/>
              <a:gd name="connsiteY0" fmla="*/ 42191 h 1117600"/>
              <a:gd name="connsiteX1" fmla="*/ 149438 w 676488"/>
              <a:gd name="connsiteY1" fmla="*/ 0 h 1117600"/>
              <a:gd name="connsiteX2" fmla="*/ 231988 w 676488"/>
              <a:gd name="connsiteY2" fmla="*/ 215900 h 1117600"/>
              <a:gd name="connsiteX3" fmla="*/ 308188 w 676488"/>
              <a:gd name="connsiteY3" fmla="*/ 260350 h 1117600"/>
              <a:gd name="connsiteX4" fmla="*/ 663788 w 676488"/>
              <a:gd name="connsiteY4" fmla="*/ 266700 h 1117600"/>
              <a:gd name="connsiteX5" fmla="*/ 670138 w 676488"/>
              <a:gd name="connsiteY5" fmla="*/ 806450 h 1117600"/>
              <a:gd name="connsiteX6" fmla="*/ 676488 w 676488"/>
              <a:gd name="connsiteY6" fmla="*/ 1117600 h 1117600"/>
              <a:gd name="connsiteX7" fmla="*/ 587588 w 676488"/>
              <a:gd name="connsiteY7" fmla="*/ 1111250 h 1117600"/>
              <a:gd name="connsiteX8" fmla="*/ 243132 w 676488"/>
              <a:gd name="connsiteY8" fmla="*/ 590550 h 1117600"/>
              <a:gd name="connsiteX9" fmla="*/ 206588 w 676488"/>
              <a:gd name="connsiteY9" fmla="*/ 463550 h 1117600"/>
              <a:gd name="connsiteX10" fmla="*/ 238338 w 676488"/>
              <a:gd name="connsiteY10" fmla="*/ 381000 h 1117600"/>
              <a:gd name="connsiteX11" fmla="*/ 116208 w 676488"/>
              <a:gd name="connsiteY11" fmla="*/ 304448 h 1117600"/>
              <a:gd name="connsiteX12" fmla="*/ 0 w 676488"/>
              <a:gd name="connsiteY12" fmla="*/ 42191 h 1117600"/>
              <a:gd name="connsiteX0" fmla="*/ 0 w 676488"/>
              <a:gd name="connsiteY0" fmla="*/ 42191 h 1117600"/>
              <a:gd name="connsiteX1" fmla="*/ 149438 w 676488"/>
              <a:gd name="connsiteY1" fmla="*/ 0 h 1117600"/>
              <a:gd name="connsiteX2" fmla="*/ 231988 w 676488"/>
              <a:gd name="connsiteY2" fmla="*/ 215900 h 1117600"/>
              <a:gd name="connsiteX3" fmla="*/ 308188 w 676488"/>
              <a:gd name="connsiteY3" fmla="*/ 260350 h 1117600"/>
              <a:gd name="connsiteX4" fmla="*/ 663788 w 676488"/>
              <a:gd name="connsiteY4" fmla="*/ 266700 h 1117600"/>
              <a:gd name="connsiteX5" fmla="*/ 670138 w 676488"/>
              <a:gd name="connsiteY5" fmla="*/ 806450 h 1117600"/>
              <a:gd name="connsiteX6" fmla="*/ 676488 w 676488"/>
              <a:gd name="connsiteY6" fmla="*/ 1117600 h 1117600"/>
              <a:gd name="connsiteX7" fmla="*/ 587588 w 676488"/>
              <a:gd name="connsiteY7" fmla="*/ 1111250 h 1117600"/>
              <a:gd name="connsiteX8" fmla="*/ 243132 w 676488"/>
              <a:gd name="connsiteY8" fmla="*/ 590550 h 1117600"/>
              <a:gd name="connsiteX9" fmla="*/ 206588 w 676488"/>
              <a:gd name="connsiteY9" fmla="*/ 463550 h 1117600"/>
              <a:gd name="connsiteX10" fmla="*/ 238338 w 676488"/>
              <a:gd name="connsiteY10" fmla="*/ 381000 h 1117600"/>
              <a:gd name="connsiteX11" fmla="*/ 116208 w 676488"/>
              <a:gd name="connsiteY11" fmla="*/ 304448 h 1117600"/>
              <a:gd name="connsiteX12" fmla="*/ 0 w 676488"/>
              <a:gd name="connsiteY12" fmla="*/ 42191 h 1117600"/>
              <a:gd name="connsiteX0" fmla="*/ 0 w 676488"/>
              <a:gd name="connsiteY0" fmla="*/ 42191 h 1117600"/>
              <a:gd name="connsiteX1" fmla="*/ 149438 w 676488"/>
              <a:gd name="connsiteY1" fmla="*/ 0 h 1117600"/>
              <a:gd name="connsiteX2" fmla="*/ 231988 w 676488"/>
              <a:gd name="connsiteY2" fmla="*/ 215900 h 1117600"/>
              <a:gd name="connsiteX3" fmla="*/ 308188 w 676488"/>
              <a:gd name="connsiteY3" fmla="*/ 260350 h 1117600"/>
              <a:gd name="connsiteX4" fmla="*/ 663788 w 676488"/>
              <a:gd name="connsiteY4" fmla="*/ 266700 h 1117600"/>
              <a:gd name="connsiteX5" fmla="*/ 670138 w 676488"/>
              <a:gd name="connsiteY5" fmla="*/ 806450 h 1117600"/>
              <a:gd name="connsiteX6" fmla="*/ 676488 w 676488"/>
              <a:gd name="connsiteY6" fmla="*/ 1117600 h 1117600"/>
              <a:gd name="connsiteX7" fmla="*/ 587588 w 676488"/>
              <a:gd name="connsiteY7" fmla="*/ 1111250 h 1117600"/>
              <a:gd name="connsiteX8" fmla="*/ 243132 w 676488"/>
              <a:gd name="connsiteY8" fmla="*/ 590550 h 1117600"/>
              <a:gd name="connsiteX9" fmla="*/ 206588 w 676488"/>
              <a:gd name="connsiteY9" fmla="*/ 463550 h 1117600"/>
              <a:gd name="connsiteX10" fmla="*/ 238338 w 676488"/>
              <a:gd name="connsiteY10" fmla="*/ 381000 h 1117600"/>
              <a:gd name="connsiteX11" fmla="*/ 116208 w 676488"/>
              <a:gd name="connsiteY11" fmla="*/ 304448 h 1117600"/>
              <a:gd name="connsiteX12" fmla="*/ 0 w 676488"/>
              <a:gd name="connsiteY12" fmla="*/ 42191 h 1117600"/>
              <a:gd name="connsiteX0" fmla="*/ 0 w 676488"/>
              <a:gd name="connsiteY0" fmla="*/ 42191 h 1117600"/>
              <a:gd name="connsiteX1" fmla="*/ 149438 w 676488"/>
              <a:gd name="connsiteY1" fmla="*/ 0 h 1117600"/>
              <a:gd name="connsiteX2" fmla="*/ 231988 w 676488"/>
              <a:gd name="connsiteY2" fmla="*/ 215900 h 1117600"/>
              <a:gd name="connsiteX3" fmla="*/ 308188 w 676488"/>
              <a:gd name="connsiteY3" fmla="*/ 260350 h 1117600"/>
              <a:gd name="connsiteX4" fmla="*/ 663788 w 676488"/>
              <a:gd name="connsiteY4" fmla="*/ 266700 h 1117600"/>
              <a:gd name="connsiteX5" fmla="*/ 649256 w 676488"/>
              <a:gd name="connsiteY5" fmla="*/ 803840 h 1117600"/>
              <a:gd name="connsiteX6" fmla="*/ 676488 w 676488"/>
              <a:gd name="connsiteY6" fmla="*/ 1117600 h 1117600"/>
              <a:gd name="connsiteX7" fmla="*/ 587588 w 676488"/>
              <a:gd name="connsiteY7" fmla="*/ 1111250 h 1117600"/>
              <a:gd name="connsiteX8" fmla="*/ 243132 w 676488"/>
              <a:gd name="connsiteY8" fmla="*/ 590550 h 1117600"/>
              <a:gd name="connsiteX9" fmla="*/ 206588 w 676488"/>
              <a:gd name="connsiteY9" fmla="*/ 463550 h 1117600"/>
              <a:gd name="connsiteX10" fmla="*/ 238338 w 676488"/>
              <a:gd name="connsiteY10" fmla="*/ 381000 h 1117600"/>
              <a:gd name="connsiteX11" fmla="*/ 116208 w 676488"/>
              <a:gd name="connsiteY11" fmla="*/ 304448 h 1117600"/>
              <a:gd name="connsiteX12" fmla="*/ 0 w 676488"/>
              <a:gd name="connsiteY12" fmla="*/ 42191 h 1117600"/>
              <a:gd name="connsiteX0" fmla="*/ 0 w 680579"/>
              <a:gd name="connsiteY0" fmla="*/ 42191 h 1117600"/>
              <a:gd name="connsiteX1" fmla="*/ 149438 w 680579"/>
              <a:gd name="connsiteY1" fmla="*/ 0 h 1117600"/>
              <a:gd name="connsiteX2" fmla="*/ 231988 w 680579"/>
              <a:gd name="connsiteY2" fmla="*/ 215900 h 1117600"/>
              <a:gd name="connsiteX3" fmla="*/ 308188 w 680579"/>
              <a:gd name="connsiteY3" fmla="*/ 260350 h 1117600"/>
              <a:gd name="connsiteX4" fmla="*/ 663788 w 680579"/>
              <a:gd name="connsiteY4" fmla="*/ 266700 h 1117600"/>
              <a:gd name="connsiteX5" fmla="*/ 680579 w 680579"/>
              <a:gd name="connsiteY5" fmla="*/ 811671 h 1117600"/>
              <a:gd name="connsiteX6" fmla="*/ 676488 w 680579"/>
              <a:gd name="connsiteY6" fmla="*/ 1117600 h 1117600"/>
              <a:gd name="connsiteX7" fmla="*/ 587588 w 680579"/>
              <a:gd name="connsiteY7" fmla="*/ 1111250 h 1117600"/>
              <a:gd name="connsiteX8" fmla="*/ 243132 w 680579"/>
              <a:gd name="connsiteY8" fmla="*/ 590550 h 1117600"/>
              <a:gd name="connsiteX9" fmla="*/ 206588 w 680579"/>
              <a:gd name="connsiteY9" fmla="*/ 463550 h 1117600"/>
              <a:gd name="connsiteX10" fmla="*/ 238338 w 680579"/>
              <a:gd name="connsiteY10" fmla="*/ 381000 h 1117600"/>
              <a:gd name="connsiteX11" fmla="*/ 116208 w 680579"/>
              <a:gd name="connsiteY11" fmla="*/ 304448 h 1117600"/>
              <a:gd name="connsiteX12" fmla="*/ 0 w 680579"/>
              <a:gd name="connsiteY12" fmla="*/ 42191 h 1117600"/>
              <a:gd name="connsiteX0" fmla="*/ 0 w 685017"/>
              <a:gd name="connsiteY0" fmla="*/ 42191 h 1117600"/>
              <a:gd name="connsiteX1" fmla="*/ 149438 w 685017"/>
              <a:gd name="connsiteY1" fmla="*/ 0 h 1117600"/>
              <a:gd name="connsiteX2" fmla="*/ 231988 w 685017"/>
              <a:gd name="connsiteY2" fmla="*/ 215900 h 1117600"/>
              <a:gd name="connsiteX3" fmla="*/ 308188 w 685017"/>
              <a:gd name="connsiteY3" fmla="*/ 260350 h 1117600"/>
              <a:gd name="connsiteX4" fmla="*/ 684670 w 685017"/>
              <a:gd name="connsiteY4" fmla="*/ 266700 h 1117600"/>
              <a:gd name="connsiteX5" fmla="*/ 680579 w 685017"/>
              <a:gd name="connsiteY5" fmla="*/ 811671 h 1117600"/>
              <a:gd name="connsiteX6" fmla="*/ 676488 w 685017"/>
              <a:gd name="connsiteY6" fmla="*/ 1117600 h 1117600"/>
              <a:gd name="connsiteX7" fmla="*/ 587588 w 685017"/>
              <a:gd name="connsiteY7" fmla="*/ 1111250 h 1117600"/>
              <a:gd name="connsiteX8" fmla="*/ 243132 w 685017"/>
              <a:gd name="connsiteY8" fmla="*/ 590550 h 1117600"/>
              <a:gd name="connsiteX9" fmla="*/ 206588 w 685017"/>
              <a:gd name="connsiteY9" fmla="*/ 463550 h 1117600"/>
              <a:gd name="connsiteX10" fmla="*/ 238338 w 685017"/>
              <a:gd name="connsiteY10" fmla="*/ 381000 h 1117600"/>
              <a:gd name="connsiteX11" fmla="*/ 116208 w 685017"/>
              <a:gd name="connsiteY11" fmla="*/ 304448 h 1117600"/>
              <a:gd name="connsiteX12" fmla="*/ 0 w 685017"/>
              <a:gd name="connsiteY12" fmla="*/ 42191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017" h="1117600">
                <a:moveTo>
                  <a:pt x="0" y="42191"/>
                </a:moveTo>
                <a:lnTo>
                  <a:pt x="149438" y="0"/>
                </a:lnTo>
                <a:lnTo>
                  <a:pt x="231988" y="215900"/>
                </a:lnTo>
                <a:lnTo>
                  <a:pt x="308188" y="260350"/>
                </a:lnTo>
                <a:lnTo>
                  <a:pt x="684670" y="266700"/>
                </a:lnTo>
                <a:cubicBezTo>
                  <a:pt x="686787" y="446617"/>
                  <a:pt x="678462" y="631754"/>
                  <a:pt x="680579" y="811671"/>
                </a:cubicBezTo>
                <a:cubicBezTo>
                  <a:pt x="679215" y="913647"/>
                  <a:pt x="677852" y="1015624"/>
                  <a:pt x="676488" y="1117600"/>
                </a:cubicBezTo>
                <a:lnTo>
                  <a:pt x="587588" y="1111250"/>
                </a:lnTo>
                <a:cubicBezTo>
                  <a:pt x="472769" y="937683"/>
                  <a:pt x="342289" y="798050"/>
                  <a:pt x="243132" y="590550"/>
                </a:cubicBezTo>
                <a:lnTo>
                  <a:pt x="206588" y="463550"/>
                </a:lnTo>
                <a:lnTo>
                  <a:pt x="238338" y="381000"/>
                </a:lnTo>
                <a:cubicBezTo>
                  <a:pt x="197628" y="355483"/>
                  <a:pt x="162139" y="348237"/>
                  <a:pt x="116208" y="304448"/>
                </a:cubicBezTo>
                <a:cubicBezTo>
                  <a:pt x="38318" y="206588"/>
                  <a:pt x="38736" y="129610"/>
                  <a:pt x="0" y="42191"/>
                </a:cubicBezTo>
                <a:close/>
              </a:path>
            </a:pathLst>
          </a:custGeom>
          <a:noFill/>
          <a:ln w="25400" cmpd="sng">
            <a:solidFill>
              <a:srgbClr val="350AD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 30"/>
          <p:cNvSpPr/>
          <p:nvPr/>
        </p:nvSpPr>
        <p:spPr>
          <a:xfrm>
            <a:off x="6710446" y="1064929"/>
            <a:ext cx="876174" cy="1516927"/>
          </a:xfrm>
          <a:custGeom>
            <a:avLst/>
            <a:gdLst>
              <a:gd name="connsiteX0" fmla="*/ 0 w 812800"/>
              <a:gd name="connsiteY0" fmla="*/ 107950 h 1238250"/>
              <a:gd name="connsiteX1" fmla="*/ 177800 w 812800"/>
              <a:gd name="connsiteY1" fmla="*/ 527050 h 1238250"/>
              <a:gd name="connsiteX2" fmla="*/ 349250 w 812800"/>
              <a:gd name="connsiteY2" fmla="*/ 825500 h 1238250"/>
              <a:gd name="connsiteX3" fmla="*/ 476250 w 812800"/>
              <a:gd name="connsiteY3" fmla="*/ 889000 h 1238250"/>
              <a:gd name="connsiteX4" fmla="*/ 450850 w 812800"/>
              <a:gd name="connsiteY4" fmla="*/ 984250 h 1238250"/>
              <a:gd name="connsiteX5" fmla="*/ 520700 w 812800"/>
              <a:gd name="connsiteY5" fmla="*/ 1238250 h 1238250"/>
              <a:gd name="connsiteX6" fmla="*/ 647700 w 812800"/>
              <a:gd name="connsiteY6" fmla="*/ 1200150 h 1238250"/>
              <a:gd name="connsiteX7" fmla="*/ 584200 w 812800"/>
              <a:gd name="connsiteY7" fmla="*/ 1009650 h 1238250"/>
              <a:gd name="connsiteX8" fmla="*/ 622300 w 812800"/>
              <a:gd name="connsiteY8" fmla="*/ 908050 h 1238250"/>
              <a:gd name="connsiteX9" fmla="*/ 812800 w 812800"/>
              <a:gd name="connsiteY9" fmla="*/ 781050 h 1238250"/>
              <a:gd name="connsiteX10" fmla="*/ 673100 w 812800"/>
              <a:gd name="connsiteY10" fmla="*/ 609600 h 1238250"/>
              <a:gd name="connsiteX11" fmla="*/ 450850 w 812800"/>
              <a:gd name="connsiteY11" fmla="*/ 57150 h 1238250"/>
              <a:gd name="connsiteX12" fmla="*/ 330200 w 812800"/>
              <a:gd name="connsiteY12" fmla="*/ 0 h 1238250"/>
              <a:gd name="connsiteX13" fmla="*/ 0 w 812800"/>
              <a:gd name="connsiteY13" fmla="*/ 107950 h 1238250"/>
              <a:gd name="connsiteX0" fmla="*/ 0 w 812800"/>
              <a:gd name="connsiteY0" fmla="*/ 107950 h 1238250"/>
              <a:gd name="connsiteX1" fmla="*/ 177800 w 812800"/>
              <a:gd name="connsiteY1" fmla="*/ 527050 h 1238250"/>
              <a:gd name="connsiteX2" fmla="*/ 349250 w 812800"/>
              <a:gd name="connsiteY2" fmla="*/ 825500 h 1238250"/>
              <a:gd name="connsiteX3" fmla="*/ 461008 w 812800"/>
              <a:gd name="connsiteY3" fmla="*/ 849505 h 1238250"/>
              <a:gd name="connsiteX4" fmla="*/ 450850 w 812800"/>
              <a:gd name="connsiteY4" fmla="*/ 984250 h 1238250"/>
              <a:gd name="connsiteX5" fmla="*/ 520700 w 812800"/>
              <a:gd name="connsiteY5" fmla="*/ 1238250 h 1238250"/>
              <a:gd name="connsiteX6" fmla="*/ 647700 w 812800"/>
              <a:gd name="connsiteY6" fmla="*/ 1200150 h 1238250"/>
              <a:gd name="connsiteX7" fmla="*/ 584200 w 812800"/>
              <a:gd name="connsiteY7" fmla="*/ 1009650 h 1238250"/>
              <a:gd name="connsiteX8" fmla="*/ 622300 w 812800"/>
              <a:gd name="connsiteY8" fmla="*/ 908050 h 1238250"/>
              <a:gd name="connsiteX9" fmla="*/ 812800 w 812800"/>
              <a:gd name="connsiteY9" fmla="*/ 781050 h 1238250"/>
              <a:gd name="connsiteX10" fmla="*/ 673100 w 812800"/>
              <a:gd name="connsiteY10" fmla="*/ 609600 h 1238250"/>
              <a:gd name="connsiteX11" fmla="*/ 450850 w 812800"/>
              <a:gd name="connsiteY11" fmla="*/ 57150 h 1238250"/>
              <a:gd name="connsiteX12" fmla="*/ 330200 w 812800"/>
              <a:gd name="connsiteY12" fmla="*/ 0 h 1238250"/>
              <a:gd name="connsiteX13" fmla="*/ 0 w 812800"/>
              <a:gd name="connsiteY13" fmla="*/ 107950 h 1238250"/>
              <a:gd name="connsiteX0" fmla="*/ 0 w 812800"/>
              <a:gd name="connsiteY0" fmla="*/ 107950 h 1238250"/>
              <a:gd name="connsiteX1" fmla="*/ 177800 w 812800"/>
              <a:gd name="connsiteY1" fmla="*/ 527050 h 1238250"/>
              <a:gd name="connsiteX2" fmla="*/ 349250 w 812800"/>
              <a:gd name="connsiteY2" fmla="*/ 801803 h 1238250"/>
              <a:gd name="connsiteX3" fmla="*/ 461008 w 812800"/>
              <a:gd name="connsiteY3" fmla="*/ 849505 h 1238250"/>
              <a:gd name="connsiteX4" fmla="*/ 450850 w 812800"/>
              <a:gd name="connsiteY4" fmla="*/ 984250 h 1238250"/>
              <a:gd name="connsiteX5" fmla="*/ 520700 w 812800"/>
              <a:gd name="connsiteY5" fmla="*/ 1238250 h 1238250"/>
              <a:gd name="connsiteX6" fmla="*/ 647700 w 812800"/>
              <a:gd name="connsiteY6" fmla="*/ 1200150 h 1238250"/>
              <a:gd name="connsiteX7" fmla="*/ 584200 w 812800"/>
              <a:gd name="connsiteY7" fmla="*/ 1009650 h 1238250"/>
              <a:gd name="connsiteX8" fmla="*/ 622300 w 812800"/>
              <a:gd name="connsiteY8" fmla="*/ 908050 h 1238250"/>
              <a:gd name="connsiteX9" fmla="*/ 812800 w 812800"/>
              <a:gd name="connsiteY9" fmla="*/ 781050 h 1238250"/>
              <a:gd name="connsiteX10" fmla="*/ 673100 w 812800"/>
              <a:gd name="connsiteY10" fmla="*/ 609600 h 1238250"/>
              <a:gd name="connsiteX11" fmla="*/ 450850 w 812800"/>
              <a:gd name="connsiteY11" fmla="*/ 57150 h 1238250"/>
              <a:gd name="connsiteX12" fmla="*/ 330200 w 812800"/>
              <a:gd name="connsiteY12" fmla="*/ 0 h 1238250"/>
              <a:gd name="connsiteX13" fmla="*/ 0 w 812800"/>
              <a:gd name="connsiteY13" fmla="*/ 107950 h 1238250"/>
              <a:gd name="connsiteX0" fmla="*/ 0 w 812800"/>
              <a:gd name="connsiteY0" fmla="*/ 107950 h 1238250"/>
              <a:gd name="connsiteX1" fmla="*/ 204473 w 812800"/>
              <a:gd name="connsiteY1" fmla="*/ 511251 h 1238250"/>
              <a:gd name="connsiteX2" fmla="*/ 349250 w 812800"/>
              <a:gd name="connsiteY2" fmla="*/ 801803 h 1238250"/>
              <a:gd name="connsiteX3" fmla="*/ 461008 w 812800"/>
              <a:gd name="connsiteY3" fmla="*/ 849505 h 1238250"/>
              <a:gd name="connsiteX4" fmla="*/ 450850 w 812800"/>
              <a:gd name="connsiteY4" fmla="*/ 984250 h 1238250"/>
              <a:gd name="connsiteX5" fmla="*/ 520700 w 812800"/>
              <a:gd name="connsiteY5" fmla="*/ 1238250 h 1238250"/>
              <a:gd name="connsiteX6" fmla="*/ 647700 w 812800"/>
              <a:gd name="connsiteY6" fmla="*/ 1200150 h 1238250"/>
              <a:gd name="connsiteX7" fmla="*/ 584200 w 812800"/>
              <a:gd name="connsiteY7" fmla="*/ 1009650 h 1238250"/>
              <a:gd name="connsiteX8" fmla="*/ 622300 w 812800"/>
              <a:gd name="connsiteY8" fmla="*/ 908050 h 1238250"/>
              <a:gd name="connsiteX9" fmla="*/ 812800 w 812800"/>
              <a:gd name="connsiteY9" fmla="*/ 781050 h 1238250"/>
              <a:gd name="connsiteX10" fmla="*/ 673100 w 812800"/>
              <a:gd name="connsiteY10" fmla="*/ 609600 h 1238250"/>
              <a:gd name="connsiteX11" fmla="*/ 450850 w 812800"/>
              <a:gd name="connsiteY11" fmla="*/ 57150 h 1238250"/>
              <a:gd name="connsiteX12" fmla="*/ 330200 w 812800"/>
              <a:gd name="connsiteY12" fmla="*/ 0 h 1238250"/>
              <a:gd name="connsiteX13" fmla="*/ 0 w 812800"/>
              <a:gd name="connsiteY13" fmla="*/ 107950 h 1238250"/>
              <a:gd name="connsiteX0" fmla="*/ 0 w 778506"/>
              <a:gd name="connsiteY0" fmla="*/ 84253 h 1238250"/>
              <a:gd name="connsiteX1" fmla="*/ 170179 w 778506"/>
              <a:gd name="connsiteY1" fmla="*/ 511251 h 1238250"/>
              <a:gd name="connsiteX2" fmla="*/ 314956 w 778506"/>
              <a:gd name="connsiteY2" fmla="*/ 801803 h 1238250"/>
              <a:gd name="connsiteX3" fmla="*/ 426714 w 778506"/>
              <a:gd name="connsiteY3" fmla="*/ 849505 h 1238250"/>
              <a:gd name="connsiteX4" fmla="*/ 416556 w 778506"/>
              <a:gd name="connsiteY4" fmla="*/ 984250 h 1238250"/>
              <a:gd name="connsiteX5" fmla="*/ 486406 w 778506"/>
              <a:gd name="connsiteY5" fmla="*/ 1238250 h 1238250"/>
              <a:gd name="connsiteX6" fmla="*/ 613406 w 778506"/>
              <a:gd name="connsiteY6" fmla="*/ 1200150 h 1238250"/>
              <a:gd name="connsiteX7" fmla="*/ 549906 w 778506"/>
              <a:gd name="connsiteY7" fmla="*/ 1009650 h 1238250"/>
              <a:gd name="connsiteX8" fmla="*/ 588006 w 778506"/>
              <a:gd name="connsiteY8" fmla="*/ 908050 h 1238250"/>
              <a:gd name="connsiteX9" fmla="*/ 778506 w 778506"/>
              <a:gd name="connsiteY9" fmla="*/ 781050 h 1238250"/>
              <a:gd name="connsiteX10" fmla="*/ 638806 w 778506"/>
              <a:gd name="connsiteY10" fmla="*/ 609600 h 1238250"/>
              <a:gd name="connsiteX11" fmla="*/ 416556 w 778506"/>
              <a:gd name="connsiteY11" fmla="*/ 57150 h 1238250"/>
              <a:gd name="connsiteX12" fmla="*/ 295906 w 778506"/>
              <a:gd name="connsiteY12" fmla="*/ 0 h 1238250"/>
              <a:gd name="connsiteX13" fmla="*/ 0 w 778506"/>
              <a:gd name="connsiteY13" fmla="*/ 84253 h 1238250"/>
              <a:gd name="connsiteX0" fmla="*/ 0 w 778506"/>
              <a:gd name="connsiteY0" fmla="*/ 104000 h 1257997"/>
              <a:gd name="connsiteX1" fmla="*/ 170179 w 778506"/>
              <a:gd name="connsiteY1" fmla="*/ 530998 h 1257997"/>
              <a:gd name="connsiteX2" fmla="*/ 314956 w 778506"/>
              <a:gd name="connsiteY2" fmla="*/ 821550 h 1257997"/>
              <a:gd name="connsiteX3" fmla="*/ 426714 w 778506"/>
              <a:gd name="connsiteY3" fmla="*/ 869252 h 1257997"/>
              <a:gd name="connsiteX4" fmla="*/ 416556 w 778506"/>
              <a:gd name="connsiteY4" fmla="*/ 1003997 h 1257997"/>
              <a:gd name="connsiteX5" fmla="*/ 486406 w 778506"/>
              <a:gd name="connsiteY5" fmla="*/ 1257997 h 1257997"/>
              <a:gd name="connsiteX6" fmla="*/ 613406 w 778506"/>
              <a:gd name="connsiteY6" fmla="*/ 1219897 h 1257997"/>
              <a:gd name="connsiteX7" fmla="*/ 549906 w 778506"/>
              <a:gd name="connsiteY7" fmla="*/ 1029397 h 1257997"/>
              <a:gd name="connsiteX8" fmla="*/ 588006 w 778506"/>
              <a:gd name="connsiteY8" fmla="*/ 927797 h 1257997"/>
              <a:gd name="connsiteX9" fmla="*/ 778506 w 778506"/>
              <a:gd name="connsiteY9" fmla="*/ 800797 h 1257997"/>
              <a:gd name="connsiteX10" fmla="*/ 638806 w 778506"/>
              <a:gd name="connsiteY10" fmla="*/ 629347 h 1257997"/>
              <a:gd name="connsiteX11" fmla="*/ 416556 w 778506"/>
              <a:gd name="connsiteY11" fmla="*/ 76897 h 1257997"/>
              <a:gd name="connsiteX12" fmla="*/ 334011 w 778506"/>
              <a:gd name="connsiteY12" fmla="*/ 0 h 1257997"/>
              <a:gd name="connsiteX13" fmla="*/ 0 w 778506"/>
              <a:gd name="connsiteY13" fmla="*/ 104000 h 1257997"/>
              <a:gd name="connsiteX0" fmla="*/ 0 w 778506"/>
              <a:gd name="connsiteY0" fmla="*/ 104000 h 1257997"/>
              <a:gd name="connsiteX1" fmla="*/ 170179 w 778506"/>
              <a:gd name="connsiteY1" fmla="*/ 530998 h 1257997"/>
              <a:gd name="connsiteX2" fmla="*/ 314956 w 778506"/>
              <a:gd name="connsiteY2" fmla="*/ 821550 h 1257997"/>
              <a:gd name="connsiteX3" fmla="*/ 426714 w 778506"/>
              <a:gd name="connsiteY3" fmla="*/ 869252 h 1257997"/>
              <a:gd name="connsiteX4" fmla="*/ 416556 w 778506"/>
              <a:gd name="connsiteY4" fmla="*/ 1003997 h 1257997"/>
              <a:gd name="connsiteX5" fmla="*/ 486406 w 778506"/>
              <a:gd name="connsiteY5" fmla="*/ 1257997 h 1257997"/>
              <a:gd name="connsiteX6" fmla="*/ 613406 w 778506"/>
              <a:gd name="connsiteY6" fmla="*/ 1219897 h 1257997"/>
              <a:gd name="connsiteX7" fmla="*/ 549906 w 778506"/>
              <a:gd name="connsiteY7" fmla="*/ 1029397 h 1257997"/>
              <a:gd name="connsiteX8" fmla="*/ 588006 w 778506"/>
              <a:gd name="connsiteY8" fmla="*/ 927797 h 1257997"/>
              <a:gd name="connsiteX9" fmla="*/ 778506 w 778506"/>
              <a:gd name="connsiteY9" fmla="*/ 800797 h 1257997"/>
              <a:gd name="connsiteX10" fmla="*/ 638806 w 778506"/>
              <a:gd name="connsiteY10" fmla="*/ 629347 h 1257997"/>
              <a:gd name="connsiteX11" fmla="*/ 420366 w 778506"/>
              <a:gd name="connsiteY11" fmla="*/ 100595 h 1257997"/>
              <a:gd name="connsiteX12" fmla="*/ 334011 w 778506"/>
              <a:gd name="connsiteY12" fmla="*/ 0 h 1257997"/>
              <a:gd name="connsiteX13" fmla="*/ 0 w 778506"/>
              <a:gd name="connsiteY13" fmla="*/ 104000 h 1257997"/>
              <a:gd name="connsiteX0" fmla="*/ 0 w 778506"/>
              <a:gd name="connsiteY0" fmla="*/ 104000 h 1257997"/>
              <a:gd name="connsiteX1" fmla="*/ 170179 w 778506"/>
              <a:gd name="connsiteY1" fmla="*/ 530998 h 1257997"/>
              <a:gd name="connsiteX2" fmla="*/ 314956 w 778506"/>
              <a:gd name="connsiteY2" fmla="*/ 821550 h 1257997"/>
              <a:gd name="connsiteX3" fmla="*/ 426714 w 778506"/>
              <a:gd name="connsiteY3" fmla="*/ 869252 h 1257997"/>
              <a:gd name="connsiteX4" fmla="*/ 416556 w 778506"/>
              <a:gd name="connsiteY4" fmla="*/ 1003997 h 1257997"/>
              <a:gd name="connsiteX5" fmla="*/ 486406 w 778506"/>
              <a:gd name="connsiteY5" fmla="*/ 1257997 h 1257997"/>
              <a:gd name="connsiteX6" fmla="*/ 613406 w 778506"/>
              <a:gd name="connsiteY6" fmla="*/ 1219897 h 1257997"/>
              <a:gd name="connsiteX7" fmla="*/ 549906 w 778506"/>
              <a:gd name="connsiteY7" fmla="*/ 1029397 h 1257997"/>
              <a:gd name="connsiteX8" fmla="*/ 588006 w 778506"/>
              <a:gd name="connsiteY8" fmla="*/ 927797 h 1257997"/>
              <a:gd name="connsiteX9" fmla="*/ 778506 w 778506"/>
              <a:gd name="connsiteY9" fmla="*/ 800797 h 1257997"/>
              <a:gd name="connsiteX10" fmla="*/ 638806 w 778506"/>
              <a:gd name="connsiteY10" fmla="*/ 629347 h 1257997"/>
              <a:gd name="connsiteX11" fmla="*/ 420366 w 778506"/>
              <a:gd name="connsiteY11" fmla="*/ 100595 h 1257997"/>
              <a:gd name="connsiteX12" fmla="*/ 334011 w 778506"/>
              <a:gd name="connsiteY12" fmla="*/ 0 h 1257997"/>
              <a:gd name="connsiteX13" fmla="*/ 0 w 778506"/>
              <a:gd name="connsiteY13" fmla="*/ 104000 h 1257997"/>
              <a:gd name="connsiteX0" fmla="*/ 0 w 759454"/>
              <a:gd name="connsiteY0" fmla="*/ 104000 h 1257997"/>
              <a:gd name="connsiteX1" fmla="*/ 170179 w 759454"/>
              <a:gd name="connsiteY1" fmla="*/ 530998 h 1257997"/>
              <a:gd name="connsiteX2" fmla="*/ 314956 w 759454"/>
              <a:gd name="connsiteY2" fmla="*/ 821550 h 1257997"/>
              <a:gd name="connsiteX3" fmla="*/ 426714 w 759454"/>
              <a:gd name="connsiteY3" fmla="*/ 869252 h 1257997"/>
              <a:gd name="connsiteX4" fmla="*/ 416556 w 759454"/>
              <a:gd name="connsiteY4" fmla="*/ 1003997 h 1257997"/>
              <a:gd name="connsiteX5" fmla="*/ 486406 w 759454"/>
              <a:gd name="connsiteY5" fmla="*/ 1257997 h 1257997"/>
              <a:gd name="connsiteX6" fmla="*/ 613406 w 759454"/>
              <a:gd name="connsiteY6" fmla="*/ 1219897 h 1257997"/>
              <a:gd name="connsiteX7" fmla="*/ 549906 w 759454"/>
              <a:gd name="connsiteY7" fmla="*/ 1029397 h 1257997"/>
              <a:gd name="connsiteX8" fmla="*/ 588006 w 759454"/>
              <a:gd name="connsiteY8" fmla="*/ 927797 h 1257997"/>
              <a:gd name="connsiteX9" fmla="*/ 759454 w 759454"/>
              <a:gd name="connsiteY9" fmla="*/ 788948 h 1257997"/>
              <a:gd name="connsiteX10" fmla="*/ 638806 w 759454"/>
              <a:gd name="connsiteY10" fmla="*/ 629347 h 1257997"/>
              <a:gd name="connsiteX11" fmla="*/ 420366 w 759454"/>
              <a:gd name="connsiteY11" fmla="*/ 100595 h 1257997"/>
              <a:gd name="connsiteX12" fmla="*/ 334011 w 759454"/>
              <a:gd name="connsiteY12" fmla="*/ 0 h 1257997"/>
              <a:gd name="connsiteX13" fmla="*/ 0 w 759454"/>
              <a:gd name="connsiteY13" fmla="*/ 104000 h 12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454" h="1257997">
                <a:moveTo>
                  <a:pt x="0" y="104000"/>
                </a:moveTo>
                <a:lnTo>
                  <a:pt x="170179" y="530998"/>
                </a:lnTo>
                <a:lnTo>
                  <a:pt x="314956" y="821550"/>
                </a:lnTo>
                <a:cubicBezTo>
                  <a:pt x="371262" y="869047"/>
                  <a:pt x="389461" y="853351"/>
                  <a:pt x="426714" y="869252"/>
                </a:cubicBezTo>
                <a:lnTo>
                  <a:pt x="416556" y="1003997"/>
                </a:lnTo>
                <a:lnTo>
                  <a:pt x="486406" y="1257997"/>
                </a:lnTo>
                <a:lnTo>
                  <a:pt x="613406" y="1219897"/>
                </a:lnTo>
                <a:lnTo>
                  <a:pt x="549906" y="1029397"/>
                </a:lnTo>
                <a:lnTo>
                  <a:pt x="588006" y="927797"/>
                </a:lnTo>
                <a:lnTo>
                  <a:pt x="759454" y="788948"/>
                </a:lnTo>
                <a:lnTo>
                  <a:pt x="638806" y="629347"/>
                </a:lnTo>
                <a:lnTo>
                  <a:pt x="420366" y="100595"/>
                </a:lnTo>
                <a:lnTo>
                  <a:pt x="334011" y="0"/>
                </a:lnTo>
                <a:lnTo>
                  <a:pt x="0" y="104000"/>
                </a:lnTo>
                <a:close/>
              </a:path>
            </a:pathLst>
          </a:custGeom>
          <a:noFill/>
          <a:ln w="25400">
            <a:solidFill>
              <a:srgbClr val="350AD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1199662" y="1049867"/>
            <a:ext cx="957385" cy="1849966"/>
          </a:xfrm>
          <a:custGeom>
            <a:avLst/>
            <a:gdLst>
              <a:gd name="connsiteX0" fmla="*/ 0 w 1037167"/>
              <a:gd name="connsiteY0" fmla="*/ 0 h 1849966"/>
              <a:gd name="connsiteX1" fmla="*/ 88900 w 1037167"/>
              <a:gd name="connsiteY1" fmla="*/ 12700 h 1849966"/>
              <a:gd name="connsiteX2" fmla="*/ 169334 w 1037167"/>
              <a:gd name="connsiteY2" fmla="*/ 203200 h 1849966"/>
              <a:gd name="connsiteX3" fmla="*/ 283634 w 1037167"/>
              <a:gd name="connsiteY3" fmla="*/ 478366 h 1849966"/>
              <a:gd name="connsiteX4" fmla="*/ 355600 w 1037167"/>
              <a:gd name="connsiteY4" fmla="*/ 677333 h 1849966"/>
              <a:gd name="connsiteX5" fmla="*/ 423334 w 1037167"/>
              <a:gd name="connsiteY5" fmla="*/ 749300 h 1849966"/>
              <a:gd name="connsiteX6" fmla="*/ 491067 w 1037167"/>
              <a:gd name="connsiteY6" fmla="*/ 855133 h 1849966"/>
              <a:gd name="connsiteX7" fmla="*/ 575734 w 1037167"/>
              <a:gd name="connsiteY7" fmla="*/ 935566 h 1849966"/>
              <a:gd name="connsiteX8" fmla="*/ 651934 w 1037167"/>
              <a:gd name="connsiteY8" fmla="*/ 990600 h 1849966"/>
              <a:gd name="connsiteX9" fmla="*/ 706967 w 1037167"/>
              <a:gd name="connsiteY9" fmla="*/ 1049866 h 1849966"/>
              <a:gd name="connsiteX10" fmla="*/ 876300 w 1037167"/>
              <a:gd name="connsiteY10" fmla="*/ 1100666 h 1849966"/>
              <a:gd name="connsiteX11" fmla="*/ 927100 w 1037167"/>
              <a:gd name="connsiteY11" fmla="*/ 1418166 h 1849966"/>
              <a:gd name="connsiteX12" fmla="*/ 1037167 w 1037167"/>
              <a:gd name="connsiteY12" fmla="*/ 1439333 h 1849966"/>
              <a:gd name="connsiteX13" fmla="*/ 1016000 w 1037167"/>
              <a:gd name="connsiteY13" fmla="*/ 1849966 h 1849966"/>
              <a:gd name="connsiteX14" fmla="*/ 575734 w 1037167"/>
              <a:gd name="connsiteY14" fmla="*/ 1828800 h 1849966"/>
              <a:gd name="connsiteX15" fmla="*/ 508000 w 1037167"/>
              <a:gd name="connsiteY15" fmla="*/ 1807633 h 1849966"/>
              <a:gd name="connsiteX16" fmla="*/ 469900 w 1037167"/>
              <a:gd name="connsiteY16" fmla="*/ 1782233 h 1849966"/>
              <a:gd name="connsiteX17" fmla="*/ 431800 w 1037167"/>
              <a:gd name="connsiteY17" fmla="*/ 1718733 h 1849966"/>
              <a:gd name="connsiteX18" fmla="*/ 368300 w 1037167"/>
              <a:gd name="connsiteY18" fmla="*/ 1519766 h 1849966"/>
              <a:gd name="connsiteX19" fmla="*/ 203200 w 1037167"/>
              <a:gd name="connsiteY19" fmla="*/ 1579033 h 1849966"/>
              <a:gd name="connsiteX20" fmla="*/ 177800 w 1037167"/>
              <a:gd name="connsiteY20" fmla="*/ 1511300 h 1849966"/>
              <a:gd name="connsiteX21" fmla="*/ 347134 w 1037167"/>
              <a:gd name="connsiteY21" fmla="*/ 1443566 h 1849966"/>
              <a:gd name="connsiteX22" fmla="*/ 292100 w 1037167"/>
              <a:gd name="connsiteY22" fmla="*/ 1286933 h 1849966"/>
              <a:gd name="connsiteX23" fmla="*/ 266700 w 1037167"/>
              <a:gd name="connsiteY23" fmla="*/ 1227666 h 1849966"/>
              <a:gd name="connsiteX24" fmla="*/ 279400 w 1037167"/>
              <a:gd name="connsiteY24" fmla="*/ 1138766 h 1849966"/>
              <a:gd name="connsiteX25" fmla="*/ 372534 w 1037167"/>
              <a:gd name="connsiteY25" fmla="*/ 1037166 h 1849966"/>
              <a:gd name="connsiteX26" fmla="*/ 508000 w 1037167"/>
              <a:gd name="connsiteY26" fmla="*/ 948266 h 1849966"/>
              <a:gd name="connsiteX27" fmla="*/ 402167 w 1037167"/>
              <a:gd name="connsiteY27" fmla="*/ 817033 h 1849966"/>
              <a:gd name="connsiteX28" fmla="*/ 300567 w 1037167"/>
              <a:gd name="connsiteY28" fmla="*/ 639233 h 1849966"/>
              <a:gd name="connsiteX29" fmla="*/ 114300 w 1037167"/>
              <a:gd name="connsiteY29" fmla="*/ 220133 h 1849966"/>
              <a:gd name="connsiteX30" fmla="*/ 84667 w 1037167"/>
              <a:gd name="connsiteY30" fmla="*/ 97366 h 1849966"/>
              <a:gd name="connsiteX31" fmla="*/ 0 w 1037167"/>
              <a:gd name="connsiteY31" fmla="*/ 0 h 184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37167" h="1849966">
                <a:moveTo>
                  <a:pt x="0" y="0"/>
                </a:moveTo>
                <a:lnTo>
                  <a:pt x="88900" y="12700"/>
                </a:lnTo>
                <a:lnTo>
                  <a:pt x="169334" y="203200"/>
                </a:lnTo>
                <a:lnTo>
                  <a:pt x="283634" y="478366"/>
                </a:lnTo>
                <a:lnTo>
                  <a:pt x="355600" y="677333"/>
                </a:lnTo>
                <a:lnTo>
                  <a:pt x="423334" y="749300"/>
                </a:lnTo>
                <a:lnTo>
                  <a:pt x="491067" y="855133"/>
                </a:lnTo>
                <a:lnTo>
                  <a:pt x="575734" y="935566"/>
                </a:lnTo>
                <a:lnTo>
                  <a:pt x="651934" y="990600"/>
                </a:lnTo>
                <a:lnTo>
                  <a:pt x="706967" y="1049866"/>
                </a:lnTo>
                <a:lnTo>
                  <a:pt x="876300" y="1100666"/>
                </a:lnTo>
                <a:lnTo>
                  <a:pt x="927100" y="1418166"/>
                </a:lnTo>
                <a:lnTo>
                  <a:pt x="1037167" y="1439333"/>
                </a:lnTo>
                <a:lnTo>
                  <a:pt x="1016000" y="1849966"/>
                </a:lnTo>
                <a:lnTo>
                  <a:pt x="575734" y="1828800"/>
                </a:lnTo>
                <a:lnTo>
                  <a:pt x="508000" y="1807633"/>
                </a:lnTo>
                <a:lnTo>
                  <a:pt x="469900" y="1782233"/>
                </a:lnTo>
                <a:lnTo>
                  <a:pt x="431800" y="1718733"/>
                </a:lnTo>
                <a:lnTo>
                  <a:pt x="368300" y="1519766"/>
                </a:lnTo>
                <a:lnTo>
                  <a:pt x="203200" y="1579033"/>
                </a:lnTo>
                <a:lnTo>
                  <a:pt x="177800" y="1511300"/>
                </a:lnTo>
                <a:lnTo>
                  <a:pt x="347134" y="1443566"/>
                </a:lnTo>
                <a:lnTo>
                  <a:pt x="292100" y="1286933"/>
                </a:lnTo>
                <a:lnTo>
                  <a:pt x="266700" y="1227666"/>
                </a:lnTo>
                <a:lnTo>
                  <a:pt x="279400" y="1138766"/>
                </a:lnTo>
                <a:lnTo>
                  <a:pt x="372534" y="1037166"/>
                </a:lnTo>
                <a:lnTo>
                  <a:pt x="508000" y="948266"/>
                </a:lnTo>
                <a:lnTo>
                  <a:pt x="402167" y="817033"/>
                </a:lnTo>
                <a:lnTo>
                  <a:pt x="300567" y="639233"/>
                </a:lnTo>
                <a:lnTo>
                  <a:pt x="114300" y="220133"/>
                </a:lnTo>
                <a:lnTo>
                  <a:pt x="84667" y="97366"/>
                </a:lnTo>
                <a:lnTo>
                  <a:pt x="0" y="0"/>
                </a:lnTo>
                <a:close/>
              </a:path>
            </a:pathLst>
          </a:custGeom>
          <a:noFill/>
          <a:ln w="25400" cmpd="sng">
            <a:solidFill>
              <a:srgbClr val="350AD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ounded Rectangle 8"/>
          <p:cNvSpPr/>
          <p:nvPr/>
        </p:nvSpPr>
        <p:spPr>
          <a:xfrm>
            <a:off x="484161" y="152400"/>
            <a:ext cx="8234784" cy="5905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Sabrang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Phased Development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54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1219200" y="381000"/>
            <a:ext cx="6629400" cy="685800"/>
          </a:xfrm>
          <a:prstGeom prst="round1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 and Facilities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20700792"/>
              </p:ext>
            </p:extLst>
          </p:nvPr>
        </p:nvGraphicFramePr>
        <p:xfrm>
          <a:off x="304800" y="1397000"/>
          <a:ext cx="87630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4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218210"/>
            <a:ext cx="8458200" cy="6442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Naf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Tourism Park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그룹 27"/>
          <p:cNvGrpSpPr/>
          <p:nvPr/>
        </p:nvGrpSpPr>
        <p:grpSpPr>
          <a:xfrm>
            <a:off x="387927" y="1529503"/>
            <a:ext cx="2169917" cy="430887"/>
            <a:chOff x="576170" y="3253410"/>
            <a:chExt cx="3312602" cy="671863"/>
          </a:xfrm>
        </p:grpSpPr>
        <p:sp>
          <p:nvSpPr>
            <p:cNvPr id="6" name="직사각형 28"/>
            <p:cNvSpPr/>
            <p:nvPr/>
          </p:nvSpPr>
          <p:spPr>
            <a:xfrm>
              <a:off x="576170" y="3356001"/>
              <a:ext cx="72324" cy="4666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dirty="0">
                <a:solidFill>
                  <a:srgbClr val="1DD1A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370" y="3253410"/>
              <a:ext cx="3187402" cy="671863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296860" indent="-296860"/>
              <a:r>
                <a:rPr lang="en-US" altLang="ko-KR" sz="28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KEY FACTS</a:t>
              </a:r>
              <a:endParaRPr lang="en-US" altLang="ko-K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aphicFrame>
        <p:nvGraphicFramePr>
          <p:cNvPr id="8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366726"/>
              </p:ext>
            </p:extLst>
          </p:nvPr>
        </p:nvGraphicFramePr>
        <p:xfrm>
          <a:off x="432397" y="1981200"/>
          <a:ext cx="4500500" cy="44593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508"/>
                <a:gridCol w="2975992"/>
              </a:tblGrid>
              <a:tr h="6857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Location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82 </a:t>
                      </a:r>
                      <a:r>
                        <a:rPr lang="en-US" altLang="ko-KR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km South from the Cox’s Bazar </a:t>
                      </a: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Town</a:t>
                      </a:r>
                    </a:p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179 km from Chittagong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town</a:t>
                      </a:r>
                      <a:endParaRPr lang="en-US" altLang="ko-KR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  <a:p>
                      <a:pPr marL="285750" indent="-285750" latinLnBrk="1"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An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Island of </a:t>
                      </a:r>
                      <a:r>
                        <a:rPr lang="en-US" altLang="ko-KR" b="1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Naf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River</a:t>
                      </a:r>
                      <a:endParaRPr lang="en-US" altLang="ko-KR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</a:rPr>
                        <a:t>Area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271.93 acres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Off-site Development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 Cost (</a:t>
                      </a:r>
                      <a:r>
                        <a:rPr lang="en-US" altLang="ko-KR" b="1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Estd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.)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USD 17.93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 m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</a:rPr>
                        <a:t>Major Development Works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Earthwork,</a:t>
                      </a:r>
                      <a:r>
                        <a:rPr lang="en-US" altLang="ko-KR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 Hanging Bridge, Access Road, Water Supply, Sewerage, Power Supply</a:t>
                      </a:r>
                      <a:endParaRPr lang="ko-KR" altLang="en-US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4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Employment</a:t>
                      </a:r>
                    </a:p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Generation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50</a:t>
                      </a:r>
                      <a:r>
                        <a:rPr lang="en-US" altLang="ko-KR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</a:rPr>
                        <a:t> thousands (direct and indirect)</a:t>
                      </a:r>
                      <a:endParaRPr lang="ko-KR" altLang="en-US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Octagon 10"/>
          <p:cNvSpPr/>
          <p:nvPr/>
        </p:nvSpPr>
        <p:spPr>
          <a:xfrm>
            <a:off x="7772400" y="4860077"/>
            <a:ext cx="762000" cy="381000"/>
          </a:xfrm>
          <a:prstGeom prst="octagon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381001" y="1019025"/>
            <a:ext cx="8458200" cy="505092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on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Jaliardwip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Green Pearl of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Naf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River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60390"/>
            <a:ext cx="3810000" cy="459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24" t="22421" r="12938" b="2491"/>
          <a:stretch>
            <a:fillRect/>
          </a:stretch>
        </p:blipFill>
        <p:spPr bwMode="auto">
          <a:xfrm>
            <a:off x="3102008" y="1066800"/>
            <a:ext cx="5584792" cy="560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DE9F0E-21E1-4A6B-83EE-860621C10222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59632" y="152400"/>
            <a:ext cx="6624736" cy="6187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Jaliardip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Eco-Tourism Potential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75583" y="2492896"/>
            <a:ext cx="2368225" cy="2383904"/>
          </a:xfrm>
          <a:prstGeom prst="flowChartPunchedTap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000" tIns="45720" rIns="360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None/>
              <a:defRPr lang="de-DE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n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Surrounding Future  Tourism Areas</a:t>
            </a:r>
          </a:p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5" name="Textfeld 2242"/>
          <p:cNvSpPr txBox="1">
            <a:spLocks/>
          </p:cNvSpPr>
          <p:nvPr/>
        </p:nvSpPr>
        <p:spPr>
          <a:xfrm>
            <a:off x="3707904" y="3284984"/>
            <a:ext cx="1044055" cy="69188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rgbClr val="00B0F0"/>
                </a:solidFill>
                <a:effectLst/>
                <a:ea typeface="Times New Roman"/>
                <a:cs typeface="Times New Roman"/>
              </a:rPr>
              <a:t>River and Connection Channel</a:t>
            </a:r>
            <a:endParaRPr lang="de-DE" sz="1400" b="1" dirty="0">
              <a:solidFill>
                <a:srgbClr val="262626"/>
              </a:solidFill>
              <a:effectLst/>
              <a:ea typeface="Times New Roman"/>
              <a:cs typeface="Times New Roman"/>
            </a:endParaRPr>
          </a:p>
        </p:txBody>
      </p:sp>
      <p:sp>
        <p:nvSpPr>
          <p:cNvPr id="16" name="Freihandform 9"/>
          <p:cNvSpPr>
            <a:spLocks/>
          </p:cNvSpPr>
          <p:nvPr/>
        </p:nvSpPr>
        <p:spPr>
          <a:xfrm>
            <a:off x="4572000" y="3136958"/>
            <a:ext cx="348018" cy="220034"/>
          </a:xfrm>
          <a:custGeom>
            <a:avLst/>
            <a:gdLst>
              <a:gd name="connsiteX0" fmla="*/ 237744 w 237744"/>
              <a:gd name="connsiteY0" fmla="*/ 0 h 176784"/>
              <a:gd name="connsiteX1" fmla="*/ 152400 w 237744"/>
              <a:gd name="connsiteY1" fmla="*/ 18288 h 176784"/>
              <a:gd name="connsiteX2" fmla="*/ 97536 w 237744"/>
              <a:gd name="connsiteY2" fmla="*/ 134112 h 176784"/>
              <a:gd name="connsiteX3" fmla="*/ 0 w 237744"/>
              <a:gd name="connsiteY3" fmla="*/ 176784 h 176784"/>
              <a:gd name="connsiteX4" fmla="*/ 128016 w 237744"/>
              <a:gd name="connsiteY4" fmla="*/ 97536 h 176784"/>
              <a:gd name="connsiteX5" fmla="*/ 85344 w 237744"/>
              <a:gd name="connsiteY5" fmla="*/ 128016 h 17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744" h="176784">
                <a:moveTo>
                  <a:pt x="237744" y="0"/>
                </a:moveTo>
                <a:lnTo>
                  <a:pt x="152400" y="18288"/>
                </a:lnTo>
                <a:lnTo>
                  <a:pt x="97536" y="134112"/>
                </a:lnTo>
                <a:lnTo>
                  <a:pt x="0" y="176784"/>
                </a:lnTo>
                <a:lnTo>
                  <a:pt x="128016" y="97536"/>
                </a:lnTo>
                <a:lnTo>
                  <a:pt x="85344" y="128016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7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4381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307305" y="166255"/>
            <a:ext cx="6553200" cy="4572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Plan - Zoning 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8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04800" y="498764"/>
            <a:ext cx="8458200" cy="644236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Tourism Potentials of Bangladesh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018" y="1330041"/>
            <a:ext cx="8458200" cy="5299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7030A0"/>
                </a:solidFill>
              </a:rPr>
              <a:t>Bangladesh has experienced a continuous growth in tourist arrivals and departures.</a:t>
            </a:r>
          </a:p>
          <a:p>
            <a:endParaRPr lang="en-US" sz="700" b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In 1995-2009, the average arrival growth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was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6.8%, whereas departure </a:t>
            </a:r>
            <a:r>
              <a:rPr lang="en-US" sz="2800" b="1" smtClean="0">
                <a:solidFill>
                  <a:schemeClr val="accent3">
                    <a:lumMod val="50000"/>
                  </a:schemeClr>
                </a:solidFill>
              </a:rPr>
              <a:t>growth </a:t>
            </a:r>
            <a:r>
              <a:rPr lang="en-US" sz="2800" b="1" smtClean="0">
                <a:solidFill>
                  <a:schemeClr val="accent3">
                    <a:lumMod val="50000"/>
                  </a:schemeClr>
                </a:solidFill>
              </a:rPr>
              <a:t>was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14.8%.</a:t>
            </a:r>
          </a:p>
          <a:p>
            <a:endParaRPr lang="en-US" sz="9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Tourism facilities and new tourist destinations should develop -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C00000"/>
                </a:solidFill>
              </a:rPr>
              <a:t>To restrain the outbound tourists  from going abroad and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C00000"/>
                </a:solidFill>
              </a:rPr>
              <a:t>To attract tourists from abroad</a:t>
            </a:r>
          </a:p>
          <a:p>
            <a:pPr lvl="2"/>
            <a:endParaRPr lang="en-US" sz="6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It requires an investment of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151.9 </a:t>
            </a:r>
            <a:r>
              <a:rPr lang="en-US" sz="2800" b="1" dirty="0" smtClean="0">
                <a:solidFill>
                  <a:srgbClr val="002060"/>
                </a:solidFill>
              </a:rPr>
              <a:t>billion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in 2026, which was BDT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61.6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billion in 2015.</a:t>
            </a:r>
          </a:p>
          <a:p>
            <a:pPr lvl="2"/>
            <a:endParaRPr lang="en-US" sz="500" b="1" dirty="0" smtClean="0">
              <a:solidFill>
                <a:srgbClr val="C00000"/>
              </a:solidFill>
            </a:endParaRPr>
          </a:p>
          <a:p>
            <a:pPr lvl="2" algn="r"/>
            <a:r>
              <a:rPr lang="en-US" sz="1000" b="1" dirty="0" smtClean="0">
                <a:solidFill>
                  <a:srgbClr val="FFFF00"/>
                </a:solidFill>
              </a:rPr>
              <a:t>(</a:t>
            </a:r>
            <a:r>
              <a:rPr lang="en-US" sz="1000" b="1" dirty="0" smtClean="0">
                <a:solidFill>
                  <a:schemeClr val="accent2"/>
                </a:solidFill>
              </a:rPr>
              <a:t>(Source : World Bank Databank and BEZA PFS reports)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15291" y="1828800"/>
            <a:ext cx="7198568" cy="289560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for Proposal for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Naf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Tourism Park has been issued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date of Bid submission: 02 March, 2017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9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414"/>
            <a:ext cx="9144002" cy="68491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20" y="562846"/>
            <a:ext cx="8472518" cy="6563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b="1" dirty="0" smtClean="0">
                <a:solidFill>
                  <a:srgbClr val="006600"/>
                </a:solidFill>
              </a:rPr>
              <a:t>Investment Opportunities in Tourism</a:t>
            </a:r>
            <a:endParaRPr lang="en-US" sz="3600" b="1" dirty="0">
              <a:solidFill>
                <a:srgbClr val="0066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95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-274320" algn="just"/>
            <a:r>
              <a:rPr lang="en-US" sz="2800" b="1" dirty="0" smtClean="0">
                <a:latin typeface="+mj-lt"/>
                <a:cs typeface="Aparajita" pitchFamily="34" charset="0"/>
              </a:rPr>
              <a:t>Prevailing an investment-friendly climate.  </a:t>
            </a:r>
          </a:p>
          <a:p>
            <a:pPr indent="-274320" algn="just"/>
            <a:r>
              <a:rPr lang="en-US" sz="2800" b="1" dirty="0" smtClean="0">
                <a:latin typeface="+mj-lt"/>
                <a:cs typeface="Aparajita" pitchFamily="34" charset="0"/>
              </a:rPr>
              <a:t>Bangladesh offers lucrative and competitive opportunities for foreign investment. </a:t>
            </a:r>
          </a:p>
          <a:p>
            <a:pPr indent="-274320" algn="just"/>
            <a:r>
              <a:rPr lang="en-US" sz="2800" b="1" dirty="0" smtClean="0">
                <a:latin typeface="+mj-lt"/>
                <a:cs typeface="Aparajita" pitchFamily="34" charset="0"/>
              </a:rPr>
              <a:t>Possesses geo-political advantages for foreign investment.</a:t>
            </a:r>
          </a:p>
          <a:p>
            <a:pPr indent="-274320" algn="just"/>
            <a:r>
              <a:rPr lang="en-US" sz="2800" b="1" dirty="0" smtClean="0">
                <a:latin typeface="+mj-lt"/>
                <a:cs typeface="Aparajita" pitchFamily="34" charset="0"/>
              </a:rPr>
              <a:t>Broader connectivity raises the competitiveness of a potential destination among the South-East Asia. </a:t>
            </a:r>
          </a:p>
          <a:p>
            <a:pPr indent="-274320" algn="just"/>
            <a:r>
              <a:rPr lang="en-US" sz="2800" b="1" dirty="0" smtClean="0">
                <a:latin typeface="+mj-lt"/>
                <a:cs typeface="Aparajita" pitchFamily="34" charset="0"/>
              </a:rPr>
              <a:t>Well-connected with all major destinations of the world. Many luxurious and low-cost airlines operate their flights.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hool of Lif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92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</a:rPr>
              <a:t>Thank you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 - 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282" y="214290"/>
            <a:ext cx="8686800" cy="58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Bangladesh -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valued tourist destination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785794"/>
            <a:ext cx="8291482" cy="38624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'Lonely Planet‘ puts Bangladesh in the list of most ten valued destinations of the world.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600" dirty="0" smtClean="0">
                <a:latin typeface="Arial Narrow" pitchFamily="34" charset="0"/>
              </a:rPr>
              <a:t>Being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a young destination on the world tourism map and her attractions still less trodden, it possesses a great potential to attract tourists and investment from all over the world.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Bangladesh is always ready to welcome tourists in this land of virgin lush green and ancient civilizations.</a:t>
            </a:r>
          </a:p>
        </p:txBody>
      </p:sp>
      <p:pic>
        <p:nvPicPr>
          <p:cNvPr id="10" name="Picture 9" descr="Mangal Shovajat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800600"/>
            <a:ext cx="2714625" cy="1685925"/>
          </a:xfrm>
          <a:prstGeom prst="ellipse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cht-trib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800600"/>
            <a:ext cx="3486150" cy="157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Tribal Dan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3700" y="4772172"/>
            <a:ext cx="2171700" cy="162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69"/>
            <a:ext cx="9144000" cy="68384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764705"/>
            <a:ext cx="8839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en-US" sz="700" dirty="0" smtClean="0">
              <a:solidFill>
                <a:srgbClr val="0066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b="1" i="1" dirty="0" smtClean="0">
                <a:solidFill>
                  <a:srgbClr val="00B050"/>
                </a:solidFill>
              </a:rPr>
              <a:t> </a:t>
            </a:r>
            <a:r>
              <a:rPr lang="en-US" sz="2200" b="1" i="1" dirty="0" smtClean="0">
                <a:solidFill>
                  <a:srgbClr val="7030A0"/>
                </a:solidFill>
              </a:rPr>
              <a:t>Cox’s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Bazar</a:t>
            </a:r>
            <a:r>
              <a:rPr lang="en-US" sz="2200" b="1" dirty="0" smtClean="0">
                <a:solidFill>
                  <a:srgbClr val="7030A0"/>
                </a:solidFill>
              </a:rPr>
              <a:t> ;</a:t>
            </a:r>
            <a:r>
              <a:rPr lang="en-US" sz="2200" dirty="0" smtClean="0">
                <a:solidFill>
                  <a:srgbClr val="006600"/>
                </a:solidFill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7030A0"/>
                </a:solidFill>
              </a:rPr>
              <a:t>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Sundarbans</a:t>
            </a:r>
            <a:r>
              <a:rPr lang="en-US" sz="2200" b="1" i="1" dirty="0" smtClean="0">
                <a:solidFill>
                  <a:srgbClr val="7030A0"/>
                </a:solidFill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b="1" i="1" dirty="0" smtClean="0">
                <a:solidFill>
                  <a:srgbClr val="7030A0"/>
                </a:solidFill>
              </a:rPr>
              <a:t>Dhaka-</a:t>
            </a:r>
            <a:r>
              <a:rPr lang="en-US" sz="2200" dirty="0" smtClean="0">
                <a:solidFill>
                  <a:srgbClr val="00B050"/>
                </a:solidFill>
              </a:rPr>
              <a:t> </a:t>
            </a:r>
            <a:r>
              <a:rPr lang="en-US" sz="2200" dirty="0" smtClean="0">
                <a:solidFill>
                  <a:srgbClr val="006600"/>
                </a:solidFill>
              </a:rPr>
              <a:t>the capital 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i="1" dirty="0" smtClean="0">
                <a:solidFill>
                  <a:srgbClr val="00B050"/>
                </a:solidFill>
              </a:rPr>
              <a:t> </a:t>
            </a:r>
            <a:r>
              <a:rPr lang="en-US" sz="2200" b="1" i="1" dirty="0" smtClean="0">
                <a:solidFill>
                  <a:srgbClr val="7030A0"/>
                </a:solidFill>
              </a:rPr>
              <a:t>Three Hill Districts</a:t>
            </a:r>
            <a:r>
              <a:rPr lang="en-US" sz="2200" i="1" dirty="0" smtClean="0">
                <a:solidFill>
                  <a:srgbClr val="7030A0"/>
                </a:solidFill>
              </a:rPr>
              <a:t>: </a:t>
            </a:r>
            <a:r>
              <a:rPr lang="en-US" sz="2200" i="1" dirty="0" err="1" smtClean="0">
                <a:solidFill>
                  <a:srgbClr val="C00000"/>
                </a:solidFill>
              </a:rPr>
              <a:t>Bandarban</a:t>
            </a:r>
            <a:r>
              <a:rPr lang="en-US" sz="2200" i="1" dirty="0" smtClean="0">
                <a:solidFill>
                  <a:srgbClr val="C00000"/>
                </a:solidFill>
              </a:rPr>
              <a:t>. </a:t>
            </a:r>
            <a:r>
              <a:rPr lang="en-US" sz="2200" i="1" dirty="0" err="1" smtClean="0">
                <a:solidFill>
                  <a:srgbClr val="C00000"/>
                </a:solidFill>
              </a:rPr>
              <a:t>Khagrachhari</a:t>
            </a:r>
            <a:r>
              <a:rPr lang="en-US" sz="2200" i="1" dirty="0" smtClean="0">
                <a:solidFill>
                  <a:srgbClr val="C00000"/>
                </a:solidFill>
              </a:rPr>
              <a:t> </a:t>
            </a:r>
            <a:r>
              <a:rPr lang="en-US" sz="2200" i="1" dirty="0" smtClean="0">
                <a:solidFill>
                  <a:srgbClr val="006600"/>
                </a:solidFill>
              </a:rPr>
              <a:t>and</a:t>
            </a:r>
            <a:r>
              <a:rPr lang="en-US" sz="2200" i="1" dirty="0" smtClean="0">
                <a:solidFill>
                  <a:srgbClr val="00B050"/>
                </a:solidFill>
              </a:rPr>
              <a:t> </a:t>
            </a:r>
            <a:r>
              <a:rPr lang="en-US" sz="2200" i="1" dirty="0" err="1" smtClean="0">
                <a:solidFill>
                  <a:srgbClr val="C00000"/>
                </a:solidFill>
              </a:rPr>
              <a:t>Rangamati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006600"/>
                </a:solidFill>
              </a:rPr>
              <a:t>;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b="1" i="1" dirty="0" smtClean="0">
                <a:solidFill>
                  <a:srgbClr val="7030A0"/>
                </a:solidFill>
              </a:rPr>
              <a:t>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Sylhet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006600"/>
                </a:solidFill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6600"/>
                </a:solidFill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</a:rPr>
              <a:t>Tangua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</a:rPr>
              <a:t>Haor</a:t>
            </a:r>
            <a:r>
              <a:rPr lang="en-US" sz="2200" dirty="0" smtClean="0">
                <a:solidFill>
                  <a:srgbClr val="7030A0"/>
                </a:solidFill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i="1" dirty="0" smtClean="0">
                <a:solidFill>
                  <a:srgbClr val="00B050"/>
                </a:solidFill>
              </a:rPr>
              <a:t> </a:t>
            </a:r>
            <a:r>
              <a:rPr lang="en-US" sz="2200" b="1" i="1" dirty="0" smtClean="0">
                <a:solidFill>
                  <a:srgbClr val="7030A0"/>
                </a:solidFill>
              </a:rPr>
              <a:t>Chittagong;</a:t>
            </a:r>
            <a:r>
              <a:rPr lang="en-US" sz="2200" dirty="0" smtClean="0">
                <a:solidFill>
                  <a:srgbClr val="006600"/>
                </a:solidFill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i="1" dirty="0" smtClean="0">
                <a:solidFill>
                  <a:srgbClr val="00B050"/>
                </a:solidFill>
              </a:rPr>
              <a:t>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Kantajeu</a:t>
            </a:r>
            <a:r>
              <a:rPr lang="en-US" sz="2200" b="1" i="1" dirty="0" smtClean="0">
                <a:solidFill>
                  <a:srgbClr val="7030A0"/>
                </a:solidFill>
              </a:rPr>
              <a:t> Temple</a:t>
            </a:r>
            <a:r>
              <a:rPr lang="en-US" sz="2200" b="1" i="1" dirty="0" smtClean="0">
                <a:solidFill>
                  <a:srgbClr val="00B050"/>
                </a:solidFill>
              </a:rPr>
              <a:t>,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Mainamati</a:t>
            </a:r>
            <a:r>
              <a:rPr lang="en-US" sz="2200" b="1" dirty="0" smtClean="0">
                <a:solidFill>
                  <a:srgbClr val="7030A0"/>
                </a:solidFill>
              </a:rPr>
              <a:t>,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Mahasthangarh</a:t>
            </a:r>
            <a:r>
              <a:rPr lang="en-US" sz="2200" b="1" i="1" dirty="0" smtClean="0">
                <a:solidFill>
                  <a:srgbClr val="7030A0"/>
                </a:solidFill>
              </a:rPr>
              <a:t>, 60-domed Mosque,</a:t>
            </a:r>
            <a:r>
              <a:rPr lang="en-US" sz="2200" b="1" dirty="0" smtClean="0">
                <a:solidFill>
                  <a:srgbClr val="00B050"/>
                </a:solidFill>
              </a:rPr>
              <a:t>    </a:t>
            </a: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</a:rPr>
              <a:t>   </a:t>
            </a:r>
            <a:r>
              <a:rPr lang="en-US" sz="2200" b="1" dirty="0" smtClean="0">
                <a:solidFill>
                  <a:srgbClr val="006600"/>
                </a:solidFill>
              </a:rPr>
              <a:t>and</a:t>
            </a: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Paharpur</a:t>
            </a: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dirty="0" smtClean="0">
                <a:solidFill>
                  <a:srgbClr val="006600"/>
                </a:solidFill>
              </a:rPr>
              <a:t>archaeological site over  period from 300 BC to 7-8 AD.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/>
              <a:t>Over seven hundred tourists spots.</a:t>
            </a:r>
            <a:endParaRPr lang="en-US" sz="2400" b="1" dirty="0" smtClean="0"/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/>
              <a:t>A unique tourist destination to find all kinds of interests &amp; investment.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/>
              <a:t>Peoples are resilient by nature with smiling face.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/>
              <a:t>If Malaysia represents Truly Asia, Bangladesh represents Truly Asian Hospitality.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algn="just"/>
            <a:endParaRPr lang="en-US" sz="2200" dirty="0" smtClean="0">
              <a:solidFill>
                <a:srgbClr val="006600"/>
              </a:solidFill>
            </a:endParaRPr>
          </a:p>
          <a:p>
            <a:pPr algn="just"/>
            <a:endParaRPr lang="en-US" sz="2200" dirty="0" smtClean="0">
              <a:solidFill>
                <a:srgbClr val="006600"/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en-US" sz="1100" dirty="0" smtClean="0">
              <a:solidFill>
                <a:srgbClr val="00B050"/>
              </a:solidFill>
            </a:endParaRPr>
          </a:p>
          <a:p>
            <a:pPr algn="just"/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3"/>
            <a:ext cx="8183563" cy="59374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Major Tourism Attractions of Bangladesh.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-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Sundarbans2.tif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609600" y="533400"/>
            <a:ext cx="3581400" cy="1482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xtBox 16"/>
          <p:cNvSpPr txBox="1"/>
          <p:nvPr/>
        </p:nvSpPr>
        <p:spPr>
          <a:xfrm>
            <a:off x="609600" y="213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Mangrove Forest - </a:t>
            </a:r>
            <a:r>
              <a:rPr lang="en-US" b="1" dirty="0" err="1" smtClean="0">
                <a:solidFill>
                  <a:srgbClr val="FFFF00"/>
                </a:solidFill>
              </a:rPr>
              <a:t>Sundarbans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j - 13556 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678668"/>
            <a:ext cx="2449688" cy="163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Photo--Mohammad Younus_11433+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4851400"/>
            <a:ext cx="2438400" cy="162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04800" y="43550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Kantajew</a:t>
            </a:r>
            <a:r>
              <a:rPr lang="en-US" b="1" dirty="0" smtClean="0">
                <a:solidFill>
                  <a:srgbClr val="FFFF00"/>
                </a:solidFill>
              </a:rPr>
              <a:t> Temple, </a:t>
            </a:r>
            <a:r>
              <a:rPr lang="en-US" b="1" dirty="0" err="1" smtClean="0">
                <a:solidFill>
                  <a:srgbClr val="FFFF00"/>
                </a:solidFill>
              </a:rPr>
              <a:t>Dinajpur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6477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Ahsan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Manjil</a:t>
            </a:r>
            <a:r>
              <a:rPr lang="en-US" b="1" dirty="0" smtClean="0">
                <a:solidFill>
                  <a:srgbClr val="FFFF00"/>
                </a:solidFill>
              </a:rPr>
              <a:t>, Dhaka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j9057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4495800"/>
            <a:ext cx="2571984" cy="172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96000" y="62484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Tea Garden, </a:t>
            </a:r>
            <a:r>
              <a:rPr lang="en-US" b="1" dirty="0" err="1" smtClean="0">
                <a:solidFill>
                  <a:srgbClr val="FFFF00"/>
                </a:solidFill>
              </a:rPr>
              <a:t>Sylhet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4" name="Picture 13" descr="Photo-Mohammad Younus-9840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838200"/>
            <a:ext cx="3958726" cy="26605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00600" y="35814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Sixty-Dome Mosque, </a:t>
            </a:r>
            <a:r>
              <a:rPr lang="en-US" b="1" dirty="0" err="1" smtClean="0">
                <a:solidFill>
                  <a:srgbClr val="FFFF00"/>
                </a:solidFill>
              </a:rPr>
              <a:t>Bagerhat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BEHULA BASAR BOGRA ( LR )  AUTHOR - ABDUL MALEK BABU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28600"/>
            <a:ext cx="3657600" cy="2350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57200" y="259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Gokul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Medh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Mahasthangar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Bogra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DSC062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742950"/>
            <a:ext cx="3073400" cy="2305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19800" y="3124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Tribal Culture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0402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3429000"/>
            <a:ext cx="3200400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90600" y="56388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Lalbagh</a:t>
            </a:r>
            <a:r>
              <a:rPr lang="en-US" b="1" dirty="0" smtClean="0">
                <a:solidFill>
                  <a:srgbClr val="FFFF00"/>
                </a:solidFill>
              </a:rPr>
              <a:t> Fort, Dhaka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6019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Paharpur</a:t>
            </a:r>
            <a:r>
              <a:rPr lang="en-US" b="1" dirty="0" smtClean="0">
                <a:solidFill>
                  <a:srgbClr val="FFFF00"/>
                </a:solidFill>
              </a:rPr>
              <a:t> World Heritage Site, </a:t>
            </a:r>
            <a:r>
              <a:rPr lang="en-US" b="1" dirty="0" err="1" smtClean="0">
                <a:solidFill>
                  <a:srgbClr val="FFFF00"/>
                </a:solidFill>
              </a:rPr>
              <a:t>Naogaon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Picture 11" descr="Paharpu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3581400"/>
            <a:ext cx="3514724" cy="238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29684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</a:rPr>
              <a:t>Govt. Plans, Policies and Programs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6525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80000"/>
              </a:lnSpc>
              <a:buFontTx/>
              <a:buNone/>
            </a:pPr>
            <a:endParaRPr lang="en-US" sz="900" dirty="0" smtClean="0">
              <a:latin typeface="+mj-lt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parajita" pitchFamily="34" charset="0"/>
                <a:ea typeface="Arial Unicode MS" pitchFamily="34" charset="-128"/>
                <a:cs typeface="Aparajita" pitchFamily="34" charset="0"/>
              </a:rPr>
              <a:t>Tourism Policy, 2010 : CBT, Eco-tourism, Youth Tourism, Religious Tourism</a:t>
            </a:r>
          </a:p>
          <a:p>
            <a:pPr algn="just">
              <a:lnSpc>
                <a:spcPct val="80000"/>
              </a:lnSpc>
              <a:buNone/>
            </a:pPr>
            <a:endParaRPr lang="en-US" sz="4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1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parajita" pitchFamily="34" charset="0"/>
                <a:ea typeface="Arial Unicode MS" pitchFamily="34" charset="-128"/>
                <a:cs typeface="Aparajita" pitchFamily="34" charset="0"/>
              </a:rPr>
              <a:t>‘Exclusive Tourist  Zone and Tourism Protected Area’ Law , 2010 : 35000 acres Land notified. </a:t>
            </a: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parajita" pitchFamily="34" charset="0"/>
                <a:ea typeface="Arial Unicode MS" pitchFamily="34" charset="-128"/>
                <a:cs typeface="Aparajita" pitchFamily="34" charset="0"/>
              </a:rPr>
              <a:t>Industrial Policy, 2005 declares tourism as</a:t>
            </a:r>
            <a:r>
              <a:rPr lang="en-US" sz="2400" b="1" dirty="0" smtClean="0">
                <a:latin typeface="Aparajita" pitchFamily="34" charset="0"/>
                <a:ea typeface="Arial Unicode MS" pitchFamily="34" charset="-128"/>
                <a:cs typeface="Aparajita" pitchFamily="34" charset="0"/>
              </a:rPr>
              <a:t>  a thrust sector. </a:t>
            </a: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700" b="1" dirty="0" smtClean="0">
              <a:solidFill>
                <a:srgbClr val="C00000"/>
              </a:solidFill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  <a:buNone/>
            </a:pPr>
            <a:endParaRPr lang="en-US" sz="1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4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ea typeface="Arial Unicode MS" pitchFamily="34" charset="-128"/>
                <a:cs typeface="Aparajita" pitchFamily="34" charset="0"/>
              </a:rPr>
              <a:t>Multi-faceted initiatives to attract foreign investment.</a:t>
            </a:r>
          </a:p>
          <a:p>
            <a:pPr algn="just">
              <a:lnSpc>
                <a:spcPct val="80000"/>
              </a:lnSpc>
              <a:buNone/>
            </a:pPr>
            <a:endParaRPr lang="en-US" sz="1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7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ea typeface="Arial Unicode MS" pitchFamily="34" charset="-128"/>
                <a:cs typeface="Aparajita" pitchFamily="34" charset="0"/>
              </a:rPr>
              <a:t>Creation of tourism human resources  stressed : NHTTI</a:t>
            </a: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5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1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ea typeface="Arial Unicode MS" pitchFamily="34" charset="-128"/>
                <a:cs typeface="Aparajita" pitchFamily="34" charset="0"/>
              </a:rPr>
              <a:t>Strong public-private partnership (PPP) emphasized;</a:t>
            </a:r>
          </a:p>
          <a:p>
            <a:pPr algn="just">
              <a:lnSpc>
                <a:spcPct val="80000"/>
              </a:lnSpc>
              <a:buNone/>
            </a:pPr>
            <a:endParaRPr lang="en-US" sz="200" b="1" dirty="0" smtClean="0">
              <a:latin typeface="Aparajita" pitchFamily="34" charset="0"/>
              <a:ea typeface="Arial Unicode MS" pitchFamily="34" charset="-128"/>
              <a:cs typeface="Aparajita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cs typeface="Aparajita" pitchFamily="34" charset="0"/>
              </a:rPr>
              <a:t>Bangladesh Tourism Board (BTB) works for overseas tourism marketing and promotion ;</a:t>
            </a: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cs typeface="Aparajita" pitchFamily="34" charset="0"/>
              </a:rPr>
              <a:t>Tourist Police deployed.</a:t>
            </a:r>
          </a:p>
          <a:p>
            <a:pPr algn="just">
              <a:lnSpc>
                <a:spcPct val="80000"/>
              </a:lnSpc>
            </a:pPr>
            <a:r>
              <a:rPr lang="en-US" sz="2400" b="1" dirty="0" smtClean="0">
                <a:latin typeface="Aparajita" pitchFamily="34" charset="0"/>
                <a:cs typeface="Aparajita" pitchFamily="34" charset="0"/>
              </a:rPr>
              <a:t>Visa and immigration formalities simplified </a:t>
            </a:r>
            <a:r>
              <a:rPr lang="en-US" sz="2400" b="1" dirty="0" smtClean="0">
                <a:solidFill>
                  <a:srgbClr val="C00000"/>
                </a:solidFill>
                <a:latin typeface="Aparajita" pitchFamily="34" charset="0"/>
                <a:cs typeface="Aparajita" pitchFamily="34" charset="0"/>
              </a:rPr>
              <a:t>(Bangladesh offers Visa on Arrival to 64 countries till date);</a:t>
            </a:r>
            <a:endParaRPr lang="en-US" sz="2400" dirty="0" smtClean="0">
              <a:latin typeface="Aparajita" pitchFamily="34" charset="0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2400" b="1" dirty="0" smtClean="0">
              <a:latin typeface="Aparajita" pitchFamily="34" charset="0"/>
              <a:cs typeface="Aparajita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</a:pPr>
            <a:endParaRPr lang="en-US" sz="2400" dirty="0" smtClean="0">
              <a:latin typeface="+mj-lt"/>
              <a:ea typeface="Arial Unicode MS" pitchFamily="34" charset="-128"/>
              <a:cs typeface="Aparajita" pitchFamily="34" charset="0"/>
            </a:endParaRPr>
          </a:p>
          <a:p>
            <a:endParaRPr lang="en-US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414"/>
            <a:ext cx="9144002" cy="684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0066"/>
                </a:solidFill>
              </a:rPr>
              <a:t>Tourism and Economic Zones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81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smtClean="0"/>
              <a:t>Development of exclusive tourism facilities or one stop service for tourists within specific areas like economic zone is a popular concept. It is also very successful in many countries.</a:t>
            </a:r>
          </a:p>
          <a:p>
            <a:pPr algn="just"/>
            <a:r>
              <a:rPr lang="en-US" sz="2800" dirty="0" smtClean="0"/>
              <a:t>Bangladesh experiences for tourism development in the form of economic zone is still at nascent stage. Very recently efforts have been taken by BEZA in this regard. </a:t>
            </a:r>
          </a:p>
          <a:p>
            <a:pPr algn="just"/>
            <a:r>
              <a:rPr lang="en-US" sz="2800" dirty="0" smtClean="0"/>
              <a:t>Cox's </a:t>
            </a:r>
            <a:r>
              <a:rPr lang="en-US" sz="2800" dirty="0" err="1" smtClean="0"/>
              <a:t>Bazar</a:t>
            </a:r>
            <a:r>
              <a:rPr lang="en-US" sz="2800" dirty="0" smtClean="0"/>
              <a:t> and Chittagong are the two most import tourism zones abundant with natural tourist attractions. These two districts are widely and most frequently visited tourism sites.      </a:t>
            </a:r>
          </a:p>
          <a:p>
            <a:pPr algn="just"/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-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414"/>
            <a:ext cx="9144002" cy="684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Contd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562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The comprehensive tourist facilities are yet to be developed in Chittagong and Cox’s </a:t>
            </a:r>
            <a:r>
              <a:rPr lang="en-US" dirty="0" err="1" smtClean="0"/>
              <a:t>Bazar</a:t>
            </a:r>
            <a:r>
              <a:rPr lang="en-US" dirty="0" smtClean="0"/>
              <a:t>. What the facilities that have already been developed are scattered. The facilities are only hotels, motels, bar, swimming pool etc. </a:t>
            </a:r>
          </a:p>
          <a:p>
            <a:pPr algn="just"/>
            <a:r>
              <a:rPr lang="en-US" dirty="0" smtClean="0"/>
              <a:t>To attract more tourist facilities, we need to develop more facilities of international standard. Here, tourism economic zone are a good concept.</a:t>
            </a:r>
          </a:p>
          <a:p>
            <a:pPr algn="just"/>
            <a:r>
              <a:rPr lang="en-US" dirty="0" smtClean="0"/>
              <a:t>Tourists can find all kind of facilities within the same place without any hassle. Foreign tourists can fly in  and out directly without facing the traffic congestions.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1394</Words>
  <Application>Microsoft Office PowerPoint</Application>
  <PresentationFormat>On-screen Show (4:3)</PresentationFormat>
  <Paragraphs>226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Major Tourism Attractions of Bangladesh.</vt:lpstr>
      <vt:lpstr>PowerPoint Presentation</vt:lpstr>
      <vt:lpstr>PowerPoint Presentation</vt:lpstr>
      <vt:lpstr>Govt. Plans, Policies and Programs</vt:lpstr>
      <vt:lpstr>Tourism and Economic Zones</vt:lpstr>
      <vt:lpstr>Contd.</vt:lpstr>
      <vt:lpstr>Contd.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Jaliardip – Eco-Tourism Potential </vt:lpstr>
      <vt:lpstr>PowerPoint Presentation</vt:lpstr>
      <vt:lpstr>PowerPoint Presentation</vt:lpstr>
      <vt:lpstr>Investment Opportunities in Tourism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Lenovo</cp:lastModifiedBy>
  <cp:revision>44</cp:revision>
  <dcterms:created xsi:type="dcterms:W3CDTF">2017-01-09T04:38:31Z</dcterms:created>
  <dcterms:modified xsi:type="dcterms:W3CDTF">2017-01-15T05:53:50Z</dcterms:modified>
</cp:coreProperties>
</file>